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3"/>
  </p:notesMasterIdLst>
  <p:sldIdLst>
    <p:sldId id="478" r:id="rId2"/>
    <p:sldId id="473" r:id="rId3"/>
    <p:sldId id="435" r:id="rId4"/>
    <p:sldId id="436" r:id="rId5"/>
    <p:sldId id="339" r:id="rId6"/>
    <p:sldId id="439" r:id="rId7"/>
    <p:sldId id="438" r:id="rId8"/>
    <p:sldId id="340" r:id="rId9"/>
    <p:sldId id="341" r:id="rId10"/>
    <p:sldId id="333" r:id="rId11"/>
    <p:sldId id="334" r:id="rId12"/>
    <p:sldId id="335" r:id="rId13"/>
    <p:sldId id="347" r:id="rId14"/>
    <p:sldId id="348" r:id="rId15"/>
    <p:sldId id="349" r:id="rId16"/>
    <p:sldId id="443" r:id="rId17"/>
    <p:sldId id="440" r:id="rId18"/>
    <p:sldId id="441" r:id="rId19"/>
    <p:sldId id="261" r:id="rId20"/>
    <p:sldId id="262" r:id="rId21"/>
    <p:sldId id="442" r:id="rId22"/>
    <p:sldId id="270" r:id="rId23"/>
    <p:sldId id="350" r:id="rId24"/>
    <p:sldId id="271" r:id="rId25"/>
    <p:sldId id="351" r:id="rId26"/>
    <p:sldId id="352" r:id="rId27"/>
    <p:sldId id="353" r:id="rId28"/>
    <p:sldId id="354" r:id="rId29"/>
    <p:sldId id="355" r:id="rId30"/>
    <p:sldId id="364" r:id="rId31"/>
    <p:sldId id="444" r:id="rId32"/>
    <p:sldId id="326" r:id="rId33"/>
    <p:sldId id="356" r:id="rId34"/>
    <p:sldId id="365" r:id="rId35"/>
    <p:sldId id="367" r:id="rId36"/>
    <p:sldId id="360" r:id="rId37"/>
    <p:sldId id="361" r:id="rId38"/>
    <p:sldId id="362" r:id="rId39"/>
    <p:sldId id="363" r:id="rId40"/>
    <p:sldId id="368" r:id="rId41"/>
    <p:sldId id="330" r:id="rId42"/>
    <p:sldId id="331" r:id="rId43"/>
    <p:sldId id="369" r:id="rId44"/>
    <p:sldId id="370" r:id="rId45"/>
    <p:sldId id="337" r:id="rId46"/>
    <p:sldId id="280" r:id="rId47"/>
    <p:sldId id="371" r:id="rId48"/>
    <p:sldId id="281" r:id="rId49"/>
    <p:sldId id="372" r:id="rId50"/>
    <p:sldId id="445" r:id="rId51"/>
    <p:sldId id="412" r:id="rId52"/>
    <p:sldId id="282" r:id="rId53"/>
    <p:sldId id="373" r:id="rId54"/>
    <p:sldId id="286" r:id="rId55"/>
    <p:sldId id="287" r:id="rId56"/>
    <p:sldId id="376" r:id="rId57"/>
    <p:sldId id="288" r:id="rId58"/>
    <p:sldId id="290" r:id="rId59"/>
    <p:sldId id="291" r:id="rId60"/>
    <p:sldId id="292" r:id="rId61"/>
    <p:sldId id="402" r:id="rId62"/>
    <p:sldId id="404" r:id="rId63"/>
    <p:sldId id="405" r:id="rId64"/>
    <p:sldId id="406" r:id="rId65"/>
    <p:sldId id="407" r:id="rId66"/>
    <p:sldId id="408" r:id="rId67"/>
    <p:sldId id="409" r:id="rId68"/>
    <p:sldId id="410" r:id="rId69"/>
    <p:sldId id="411" r:id="rId70"/>
    <p:sldId id="454" r:id="rId71"/>
    <p:sldId id="384" r:id="rId72"/>
    <p:sldId id="448" r:id="rId73"/>
    <p:sldId id="385" r:id="rId74"/>
    <p:sldId id="449" r:id="rId75"/>
    <p:sldId id="446" r:id="rId76"/>
    <p:sldId id="450" r:id="rId77"/>
    <p:sldId id="386" r:id="rId78"/>
    <p:sldId id="447" r:id="rId79"/>
    <p:sldId id="387" r:id="rId80"/>
    <p:sldId id="388" r:id="rId81"/>
    <p:sldId id="451" r:id="rId82"/>
    <p:sldId id="452" r:id="rId83"/>
    <p:sldId id="389" r:id="rId84"/>
    <p:sldId id="453" r:id="rId85"/>
    <p:sldId id="390" r:id="rId86"/>
    <p:sldId id="429" r:id="rId87"/>
    <p:sldId id="431" r:id="rId88"/>
    <p:sldId id="432" r:id="rId89"/>
    <p:sldId id="433" r:id="rId90"/>
    <p:sldId id="455" r:id="rId91"/>
    <p:sldId id="434" r:id="rId92"/>
    <p:sldId id="456" r:id="rId93"/>
    <p:sldId id="382" r:id="rId94"/>
    <p:sldId id="457" r:id="rId95"/>
    <p:sldId id="299" r:id="rId96"/>
    <p:sldId id="300" r:id="rId97"/>
    <p:sldId id="458" r:id="rId98"/>
    <p:sldId id="301" r:id="rId99"/>
    <p:sldId id="428" r:id="rId100"/>
    <p:sldId id="414" r:id="rId101"/>
    <p:sldId id="461" r:id="rId102"/>
    <p:sldId id="415" r:id="rId103"/>
    <p:sldId id="417" r:id="rId104"/>
    <p:sldId id="418" r:id="rId105"/>
    <p:sldId id="419" r:id="rId106"/>
    <p:sldId id="424" r:id="rId107"/>
    <p:sldId id="425" r:id="rId108"/>
    <p:sldId id="426" r:id="rId109"/>
    <p:sldId id="383" r:id="rId110"/>
    <p:sldId id="302" r:id="rId111"/>
    <p:sldId id="460" r:id="rId112"/>
    <p:sldId id="464" r:id="rId113"/>
    <p:sldId id="463" r:id="rId114"/>
    <p:sldId id="465" r:id="rId115"/>
    <p:sldId id="466" r:id="rId116"/>
    <p:sldId id="469" r:id="rId117"/>
    <p:sldId id="476" r:id="rId118"/>
    <p:sldId id="468" r:id="rId119"/>
    <p:sldId id="401" r:id="rId120"/>
    <p:sldId id="477" r:id="rId121"/>
    <p:sldId id="312" r:id="rId12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05" autoAdjust="0"/>
  </p:normalViewPr>
  <p:slideViewPr>
    <p:cSldViewPr>
      <p:cViewPr varScale="1">
        <p:scale>
          <a:sx n="84" d="100"/>
          <a:sy n="84" d="100"/>
        </p:scale>
        <p:origin x="-1402"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A21F28E-2F4F-4719-B9D2-0E76D7C03E15}" type="datetimeFigureOut">
              <a:rPr lang="ru-RU"/>
              <a:pPr>
                <a:defRPr/>
              </a:pPr>
              <a:t>09.12.2020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82401F5-06C8-4AF6-9C87-81189BD2AE27}" type="slidenum">
              <a:rPr lang="ru-RU"/>
              <a:pPr>
                <a:defRPr/>
              </a:pPr>
              <a:t>‹#›</a:t>
            </a:fld>
            <a:endParaRPr lang="ru-RU"/>
          </a:p>
        </p:txBody>
      </p:sp>
    </p:spTree>
    <p:extLst>
      <p:ext uri="{BB962C8B-B14F-4D97-AF65-F5344CB8AC3E}">
        <p14:creationId xmlns:p14="http://schemas.microsoft.com/office/powerpoint/2010/main" val="37441931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ru-RU" altLang="ru-RU" smtClean="0"/>
              <a:t>«Щелчком» по кнопке производится переход на нужный раздел. Просто «по щелчку»  происходит последовательная смена слайдов.</a:t>
            </a:r>
          </a:p>
        </p:txBody>
      </p:sp>
      <p:sp>
        <p:nvSpPr>
          <p:cNvPr id="12493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4A1E385-9044-4F5B-9C89-84D32A7D8FBA}" type="slidenum">
              <a:rPr lang="ru-RU" altLang="ru-RU"/>
              <a:pPr fontAlgn="base">
                <a:spcBef>
                  <a:spcPct val="0"/>
                </a:spcBef>
                <a:spcAft>
                  <a:spcPct val="0"/>
                </a:spcAft>
              </a:pPr>
              <a:t>4</a:t>
            </a:fld>
            <a:endParaRPr lang="ru-RU" alt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ru-RU" altLang="ru-RU" smtClean="0"/>
              <a:t>«Праздничный звон «во вся тяжкая» длится 58 сек начиная с этого слайда и заканчивается либо по истечении времени, либо через 5 слайдов, в зависимости от скорости просмотра.</a:t>
            </a:r>
          </a:p>
        </p:txBody>
      </p:sp>
      <p:sp>
        <p:nvSpPr>
          <p:cNvPr id="1341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25A3B2D-C8E4-45F9-ABB8-2CA83E7CE7F5}" type="slidenum">
              <a:rPr lang="ru-RU" altLang="ru-RU"/>
              <a:pPr fontAlgn="base">
                <a:spcBef>
                  <a:spcPct val="0"/>
                </a:spcBef>
                <a:spcAft>
                  <a:spcPct val="0"/>
                </a:spcAft>
              </a:pPr>
              <a:t>80</a:t>
            </a:fld>
            <a:endParaRPr lang="ru-RU" alt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ru-RU" altLang="ru-RU" smtClean="0"/>
              <a:t>Звук воспроизводится «по щелчку» на значок звукового файла</a:t>
            </a:r>
          </a:p>
        </p:txBody>
      </p:sp>
      <p:sp>
        <p:nvSpPr>
          <p:cNvPr id="13517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50CB5CA-717F-4F05-9C13-2B497BA549C5}" type="slidenum">
              <a:rPr lang="ru-RU" altLang="ru-RU"/>
              <a:pPr fontAlgn="base">
                <a:spcBef>
                  <a:spcPct val="0"/>
                </a:spcBef>
                <a:spcAft>
                  <a:spcPct val="0"/>
                </a:spcAft>
              </a:pPr>
              <a:t>99</a:t>
            </a:fld>
            <a:endParaRPr lang="ru-RU" alt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ru-RU" altLang="ru-RU" smtClean="0"/>
              <a:t>«Щелчок» по кнопке переводит к слайду с подробным описанием. Звук воспроизводится «по щелчку» на значок. Стрелка переводит к содержании презентации.</a:t>
            </a:r>
          </a:p>
        </p:txBody>
      </p:sp>
      <p:sp>
        <p:nvSpPr>
          <p:cNvPr id="13619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B3F8E7C-C1DD-4E24-BFA1-6BD5FC166A32}" type="slidenum">
              <a:rPr lang="ru-RU" altLang="ru-RU"/>
              <a:pPr fontAlgn="base">
                <a:spcBef>
                  <a:spcPct val="0"/>
                </a:spcBef>
                <a:spcAft>
                  <a:spcPct val="0"/>
                </a:spcAft>
              </a:pPr>
              <a:t>101</a:t>
            </a:fld>
            <a:endParaRPr lang="ru-RU" alt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ru-RU" altLang="ru-RU" smtClean="0"/>
              <a:t> Скрытый слайд  - при демонстрации его показ производится переходом по кнопке. «Щелчок» по кнопке переведет на подробное описание. Стрелка вернет к слайду «Типы колоколов»</a:t>
            </a:r>
          </a:p>
        </p:txBody>
      </p:sp>
      <p:sp>
        <p:nvSpPr>
          <p:cNvPr id="13722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CF0BA2A-10FD-447C-823E-E9B74383BEA0}" type="slidenum">
              <a:rPr lang="ru-RU" altLang="ru-RU"/>
              <a:pPr fontAlgn="base">
                <a:spcBef>
                  <a:spcPct val="0"/>
                </a:spcBef>
                <a:spcAft>
                  <a:spcPct val="0"/>
                </a:spcAft>
              </a:pPr>
              <a:t>102</a:t>
            </a:fld>
            <a:endParaRPr lang="ru-RU" alt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ru-RU" altLang="ru-RU" smtClean="0"/>
              <a:t>Скрытый слайд. Звуковые файлы приводятся в действие щелчком по значку. Стрелка вернет к слайду «Виды больших колоколов».</a:t>
            </a:r>
          </a:p>
        </p:txBody>
      </p:sp>
      <p:sp>
        <p:nvSpPr>
          <p:cNvPr id="13824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6BF41D4-BDA0-44ED-BDA4-79B0367B7CDB}" type="slidenum">
              <a:rPr lang="ru-RU" altLang="ru-RU"/>
              <a:pPr fontAlgn="base">
                <a:spcBef>
                  <a:spcPct val="0"/>
                </a:spcBef>
                <a:spcAft>
                  <a:spcPct val="0"/>
                </a:spcAft>
              </a:pPr>
              <a:t>103</a:t>
            </a:fld>
            <a:endParaRPr lang="ru-RU" alt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ru-RU" altLang="ru-RU" smtClean="0"/>
              <a:t>Скрытый слайд.</a:t>
            </a:r>
          </a:p>
        </p:txBody>
      </p:sp>
      <p:sp>
        <p:nvSpPr>
          <p:cNvPr id="1392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D855FB1-E775-4610-8ACD-753620F52E6C}" type="slidenum">
              <a:rPr lang="ru-RU" altLang="ru-RU"/>
              <a:pPr fontAlgn="base">
                <a:spcBef>
                  <a:spcPct val="0"/>
                </a:spcBef>
                <a:spcAft>
                  <a:spcPct val="0"/>
                </a:spcAft>
              </a:pPr>
              <a:t>104</a:t>
            </a:fld>
            <a:endParaRPr lang="ru-RU" alt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ru-RU" altLang="ru-RU" smtClean="0"/>
              <a:t>Скрытый слайд.</a:t>
            </a:r>
          </a:p>
        </p:txBody>
      </p:sp>
      <p:sp>
        <p:nvSpPr>
          <p:cNvPr id="14029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F7F7FA3-87D1-4DC3-A025-8D4AF039F526}" type="slidenum">
              <a:rPr lang="ru-RU" altLang="ru-RU"/>
              <a:pPr fontAlgn="base">
                <a:spcBef>
                  <a:spcPct val="0"/>
                </a:spcBef>
                <a:spcAft>
                  <a:spcPct val="0"/>
                </a:spcAft>
              </a:pPr>
              <a:t>105</a:t>
            </a:fld>
            <a:endParaRPr lang="ru-RU" alt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ru-RU" altLang="ru-RU" smtClean="0"/>
              <a:t>Скрытый слайд.</a:t>
            </a:r>
          </a:p>
        </p:txBody>
      </p:sp>
      <p:sp>
        <p:nvSpPr>
          <p:cNvPr id="14131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B48B85F-9E42-4CA8-9473-52097E676BBB}" type="slidenum">
              <a:rPr lang="ru-RU" altLang="ru-RU"/>
              <a:pPr fontAlgn="base">
                <a:spcBef>
                  <a:spcPct val="0"/>
                </a:spcBef>
                <a:spcAft>
                  <a:spcPct val="0"/>
                </a:spcAft>
              </a:pPr>
              <a:t>106</a:t>
            </a:fld>
            <a:endParaRPr lang="ru-RU" alt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ru-RU" altLang="ru-RU" smtClean="0"/>
              <a:t>Скрытый слайд.</a:t>
            </a:r>
          </a:p>
        </p:txBody>
      </p:sp>
      <p:sp>
        <p:nvSpPr>
          <p:cNvPr id="14234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8947F4F-6253-43A4-AAC7-FDABE49C1F30}" type="slidenum">
              <a:rPr lang="ru-RU" altLang="ru-RU"/>
              <a:pPr fontAlgn="base">
                <a:spcBef>
                  <a:spcPct val="0"/>
                </a:spcBef>
                <a:spcAft>
                  <a:spcPct val="0"/>
                </a:spcAft>
              </a:pPr>
              <a:t>107</a:t>
            </a:fld>
            <a:endParaRPr lang="ru-RU" alt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ru-RU" altLang="ru-RU" smtClean="0"/>
              <a:t>Скрытый слайд.</a:t>
            </a:r>
          </a:p>
        </p:txBody>
      </p:sp>
      <p:sp>
        <p:nvSpPr>
          <p:cNvPr id="14336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8FD766F-B801-44B2-927B-B9CF994D4109}" type="slidenum">
              <a:rPr lang="ru-RU" altLang="ru-RU"/>
              <a:pPr fontAlgn="base">
                <a:spcBef>
                  <a:spcPct val="0"/>
                </a:spcBef>
                <a:spcAft>
                  <a:spcPct val="0"/>
                </a:spcAft>
              </a:pPr>
              <a:t>108</a:t>
            </a:fld>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ru-RU" altLang="ru-RU" sz="1000" smtClean="0"/>
              <a:t>Звуковой файл «Вечерний звон» длится 2 мин 30 сек начиная с этого слайда. Прекращается либо по истечении времени, либо через 12 слайдов – в зависимости от скорости просмотра.</a:t>
            </a:r>
          </a:p>
        </p:txBody>
      </p:sp>
      <p:sp>
        <p:nvSpPr>
          <p:cNvPr id="12595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DB0C0CC-7D51-4099-97F8-972B8E2B5720}" type="slidenum">
              <a:rPr lang="ru-RU" altLang="ru-RU"/>
              <a:pPr fontAlgn="base">
                <a:spcBef>
                  <a:spcPct val="0"/>
                </a:spcBef>
                <a:spcAft>
                  <a:spcPct val="0"/>
                </a:spcAft>
              </a:pPr>
              <a:t>5</a:t>
            </a:fld>
            <a:endParaRPr lang="ru-RU" alt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ru-RU" altLang="ru-RU" smtClean="0"/>
              <a:t>Стрелка переводит к 2-м скрытым слайдам.</a:t>
            </a:r>
          </a:p>
        </p:txBody>
      </p:sp>
      <p:sp>
        <p:nvSpPr>
          <p:cNvPr id="14438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55E5647-CE80-4C88-B281-CC202750B989}" type="slidenum">
              <a:rPr lang="ru-RU" altLang="ru-RU"/>
              <a:pPr fontAlgn="base">
                <a:spcBef>
                  <a:spcPct val="0"/>
                </a:spcBef>
                <a:spcAft>
                  <a:spcPct val="0"/>
                </a:spcAft>
              </a:pPr>
              <a:t>110</a:t>
            </a:fld>
            <a:endParaRPr lang="ru-RU" alt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ru-RU" altLang="ru-RU" smtClean="0"/>
              <a:t>Скрытый слайд. Звуковые файлы воспроизводятся по щелчку на значке.</a:t>
            </a:r>
          </a:p>
        </p:txBody>
      </p:sp>
      <p:sp>
        <p:nvSpPr>
          <p:cNvPr id="14541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C13FC39-83D8-4969-BA57-E1CC4162C932}" type="slidenum">
              <a:rPr lang="ru-RU" altLang="ru-RU"/>
              <a:pPr fontAlgn="base">
                <a:spcBef>
                  <a:spcPct val="0"/>
                </a:spcBef>
                <a:spcAft>
                  <a:spcPct val="0"/>
                </a:spcAft>
              </a:pPr>
              <a:t>111</a:t>
            </a:fld>
            <a:endParaRPr lang="ru-RU" alt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ru-RU" altLang="ru-RU" smtClean="0"/>
              <a:t>Скрытый слайд.</a:t>
            </a:r>
          </a:p>
        </p:txBody>
      </p:sp>
      <p:sp>
        <p:nvSpPr>
          <p:cNvPr id="14643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6506D1A-0325-4C99-A770-37EB27314734}" type="slidenum">
              <a:rPr lang="ru-RU" altLang="ru-RU"/>
              <a:pPr fontAlgn="base">
                <a:spcBef>
                  <a:spcPct val="0"/>
                </a:spcBef>
                <a:spcAft>
                  <a:spcPct val="0"/>
                </a:spcAft>
              </a:pPr>
              <a:t>112</a:t>
            </a:fld>
            <a:endParaRPr lang="ru-RU" alt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ru-RU" altLang="ru-RU" smtClean="0"/>
              <a:t>Файл с мелодией плоских колоколов звучит 58 сек только на этом слайде.</a:t>
            </a:r>
          </a:p>
        </p:txBody>
      </p:sp>
      <p:sp>
        <p:nvSpPr>
          <p:cNvPr id="14746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C8CE1E8-AB1D-4341-AD5E-7F1AA785FB47}" type="slidenum">
              <a:rPr lang="ru-RU" altLang="ru-RU"/>
              <a:pPr fontAlgn="base">
                <a:spcBef>
                  <a:spcPct val="0"/>
                </a:spcBef>
                <a:spcAft>
                  <a:spcPct val="0"/>
                </a:spcAft>
              </a:pPr>
              <a:t>116</a:t>
            </a:fld>
            <a:endParaRPr lang="ru-RU" alt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ru-RU" altLang="ru-RU" smtClean="0"/>
              <a:t>Звучание карильона длится 1 мин 09 сек начиная с этого слайда и заканчивается либо по истечении времени, либо через слайд – в зависимости от скорости просмотра.</a:t>
            </a:r>
          </a:p>
        </p:txBody>
      </p:sp>
      <p:sp>
        <p:nvSpPr>
          <p:cNvPr id="14848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FDCE95F-9ADC-4ADA-8CC3-5E21729E60F7}" type="slidenum">
              <a:rPr lang="ru-RU" altLang="ru-RU"/>
              <a:pPr fontAlgn="base">
                <a:spcBef>
                  <a:spcPct val="0"/>
                </a:spcBef>
                <a:spcAft>
                  <a:spcPct val="0"/>
                </a:spcAft>
              </a:pPr>
              <a:t>117</a:t>
            </a:fld>
            <a:endParaRPr lang="ru-RU" alt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ru-RU" altLang="ru-RU" smtClean="0"/>
              <a:t>«Вальс колоколов» (русский Север) звучит 2мин 47сек начиная с этого слайда и заканчивается либо по истечении времени, либо после следующего слайда – в зависимости от скорости просмотра.</a:t>
            </a:r>
          </a:p>
        </p:txBody>
      </p:sp>
      <p:sp>
        <p:nvSpPr>
          <p:cNvPr id="14950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06BC67E-6819-4945-81D5-9A823E209163}" type="slidenum">
              <a:rPr lang="ru-RU" altLang="ru-RU"/>
              <a:pPr fontAlgn="base">
                <a:spcBef>
                  <a:spcPct val="0"/>
                </a:spcBef>
                <a:spcAft>
                  <a:spcPct val="0"/>
                </a:spcAft>
              </a:pPr>
              <a:t>119</a:t>
            </a:fld>
            <a:endParaRPr lang="ru-RU" alt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ru-RU" altLang="ru-RU" smtClean="0"/>
              <a:t>«Щелчок» по стрелке вернет к содержанию презентации. Просто «щелчок» переведет на следующий слайд.</a:t>
            </a:r>
          </a:p>
        </p:txBody>
      </p:sp>
      <p:sp>
        <p:nvSpPr>
          <p:cNvPr id="12698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F853864-05D4-4969-A43B-6BC424CEA3C3}" type="slidenum">
              <a:rPr lang="ru-RU" altLang="ru-RU"/>
              <a:pPr fontAlgn="base">
                <a:spcBef>
                  <a:spcPct val="0"/>
                </a:spcBef>
                <a:spcAft>
                  <a:spcPct val="0"/>
                </a:spcAft>
              </a:pPr>
              <a:t>12</a:t>
            </a:fld>
            <a:endParaRPr lang="ru-RU" alt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ru-RU" altLang="ru-RU" smtClean="0"/>
              <a:t>Звук металлического била (Афон) длится 48 сек начиная с этого слайда и заканчивается либо по истечении времени, либо через 2 слайда – в зависимости от скорости просмотра.</a:t>
            </a:r>
          </a:p>
        </p:txBody>
      </p:sp>
      <p:sp>
        <p:nvSpPr>
          <p:cNvPr id="12800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3A7469D-AB32-4B89-A933-07E9D2656E00}" type="slidenum">
              <a:rPr lang="ru-RU" altLang="ru-RU"/>
              <a:pPr fontAlgn="base">
                <a:spcBef>
                  <a:spcPct val="0"/>
                </a:spcBef>
                <a:spcAft>
                  <a:spcPct val="0"/>
                </a:spcAft>
              </a:pPr>
              <a:t>13</a:t>
            </a:fld>
            <a:endParaRPr lang="ru-RU" alt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ru-RU" altLang="ru-RU" smtClean="0"/>
              <a:t>Бой курантов Киево-Печерской Лавры звучит 37 сек начиная с этого слайда и заканчивается либо по истечении времени, либо после следующего слайда – в зависимости от скорости просмотра.</a:t>
            </a:r>
          </a:p>
        </p:txBody>
      </p:sp>
      <p:sp>
        <p:nvSpPr>
          <p:cNvPr id="12902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D04B143-FC12-4E8D-A965-F5C5B3F75AE4}" type="slidenum">
              <a:rPr lang="ru-RU" altLang="ru-RU"/>
              <a:pPr fontAlgn="base">
                <a:spcBef>
                  <a:spcPct val="0"/>
                </a:spcBef>
                <a:spcAft>
                  <a:spcPct val="0"/>
                </a:spcAft>
              </a:pPr>
              <a:t>30</a:t>
            </a:fld>
            <a:endParaRPr lang="ru-RU" alt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ru-RU" altLang="ru-RU" smtClean="0"/>
              <a:t>Звук деревянного била (Афон) длится 22 сек только на этом слайде.</a:t>
            </a:r>
          </a:p>
        </p:txBody>
      </p:sp>
      <p:sp>
        <p:nvSpPr>
          <p:cNvPr id="13005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C9EFAFC-34B4-49EE-BE46-24120219B353}" type="slidenum">
              <a:rPr lang="ru-RU" altLang="ru-RU"/>
              <a:pPr fontAlgn="base">
                <a:spcBef>
                  <a:spcPct val="0"/>
                </a:spcBef>
                <a:spcAft>
                  <a:spcPct val="0"/>
                </a:spcAft>
              </a:pPr>
              <a:t>34</a:t>
            </a:fld>
            <a:endParaRPr lang="ru-RU" alt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ru-RU" altLang="ru-RU" smtClean="0"/>
              <a:t>Звуковой файл «Набат» звучит 13 сек начиная с этого слайда и заканчивается либо  по истечении 13 сек, либо через слайд, в зависимости от скорости просмотра</a:t>
            </a:r>
          </a:p>
        </p:txBody>
      </p:sp>
      <p:sp>
        <p:nvSpPr>
          <p:cNvPr id="13107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9CD273B-5359-4CBF-94EB-22EEC8CEF1C2}" type="slidenum">
              <a:rPr lang="ru-RU" altLang="ru-RU"/>
              <a:pPr fontAlgn="base">
                <a:spcBef>
                  <a:spcPct val="0"/>
                </a:spcBef>
                <a:spcAft>
                  <a:spcPct val="0"/>
                </a:spcAft>
              </a:pPr>
              <a:t>46</a:t>
            </a:fld>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13210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173A870-D04F-4909-B7EA-637F2CC8A8BB}" type="slidenum">
              <a:rPr lang="ru-RU" altLang="ru-RU"/>
              <a:pPr fontAlgn="base">
                <a:spcBef>
                  <a:spcPct val="0"/>
                </a:spcBef>
                <a:spcAft>
                  <a:spcPct val="0"/>
                </a:spcAft>
              </a:pPr>
              <a:t>60</a:t>
            </a:fld>
            <a:endParaRPr lang="ru-RU" alt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ru-RU" altLang="ru-RU" smtClean="0"/>
              <a:t>«Погребальный перезвон» звучит 1 мин 20 сек начиная с этого слайда и заканчивается либо по истечении времени, либо через 11 слайдов – в зависимости от скорости просмотра.</a:t>
            </a:r>
          </a:p>
        </p:txBody>
      </p:sp>
      <p:sp>
        <p:nvSpPr>
          <p:cNvPr id="13312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BFFFBEA-D888-47D7-A82A-24A9571210CB}" type="slidenum">
              <a:rPr lang="ru-RU" altLang="ru-RU"/>
              <a:pPr fontAlgn="base">
                <a:spcBef>
                  <a:spcPct val="0"/>
                </a:spcBef>
                <a:spcAft>
                  <a:spcPct val="0"/>
                </a:spcAft>
              </a:pPr>
              <a:t>69</a:t>
            </a:fld>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C5AFB6C0-8B4E-4DAB-834D-0D23D77E55F5}" type="datetimeFigureOut">
              <a:rPr lang="ru-RU"/>
              <a:pPr>
                <a:defRPr/>
              </a:pPr>
              <a:t>09.12.2020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FDC8C22-2ECD-401A-8598-AA9730482923}" type="slidenum">
              <a:rPr lang="ru-RU"/>
              <a:pPr>
                <a:defRPr/>
              </a:pPr>
              <a:t>‹#›</a:t>
            </a:fld>
            <a:endParaRPr lang="ru-RU"/>
          </a:p>
        </p:txBody>
      </p:sp>
    </p:spTree>
    <p:extLst>
      <p:ext uri="{BB962C8B-B14F-4D97-AF65-F5344CB8AC3E}">
        <p14:creationId xmlns:p14="http://schemas.microsoft.com/office/powerpoint/2010/main" val="4285432560"/>
      </p:ext>
    </p:extLst>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1464A30-0414-4163-AC57-32F77BCB6C4B}" type="datetimeFigureOut">
              <a:rPr lang="ru-RU"/>
              <a:pPr>
                <a:defRPr/>
              </a:pPr>
              <a:t>09.12.2020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446F599-FB5C-49BF-86EF-1890B65FAA4B}" type="slidenum">
              <a:rPr lang="ru-RU"/>
              <a:pPr>
                <a:defRPr/>
              </a:pPr>
              <a:t>‹#›</a:t>
            </a:fld>
            <a:endParaRPr lang="ru-RU"/>
          </a:p>
        </p:txBody>
      </p:sp>
    </p:spTree>
    <p:extLst>
      <p:ext uri="{BB962C8B-B14F-4D97-AF65-F5344CB8AC3E}">
        <p14:creationId xmlns:p14="http://schemas.microsoft.com/office/powerpoint/2010/main" val="48188796"/>
      </p:ext>
    </p:extLst>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56FFED9-D754-4A19-AEF1-6979F8D17CC5}" type="datetimeFigureOut">
              <a:rPr lang="ru-RU"/>
              <a:pPr>
                <a:defRPr/>
              </a:pPr>
              <a:t>09.12.2020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DDA6C2E-E78A-4812-9F5D-D80DE6AA1FEF}" type="slidenum">
              <a:rPr lang="ru-RU"/>
              <a:pPr>
                <a:defRPr/>
              </a:pPr>
              <a:t>‹#›</a:t>
            </a:fld>
            <a:endParaRPr lang="ru-RU"/>
          </a:p>
        </p:txBody>
      </p:sp>
    </p:spTree>
    <p:extLst>
      <p:ext uri="{BB962C8B-B14F-4D97-AF65-F5344CB8AC3E}">
        <p14:creationId xmlns:p14="http://schemas.microsoft.com/office/powerpoint/2010/main" val="1536134112"/>
      </p:ext>
    </p:extLst>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EBA665B-7912-4C58-9215-D115BB985EF5}" type="datetimeFigureOut">
              <a:rPr lang="ru-RU"/>
              <a:pPr>
                <a:defRPr/>
              </a:pPr>
              <a:t>09.12.2020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7350EB0-2BEE-44FD-8877-D6C83F9F926D}" type="slidenum">
              <a:rPr lang="ru-RU"/>
              <a:pPr>
                <a:defRPr/>
              </a:pPr>
              <a:t>‹#›</a:t>
            </a:fld>
            <a:endParaRPr lang="ru-RU"/>
          </a:p>
        </p:txBody>
      </p:sp>
    </p:spTree>
    <p:extLst>
      <p:ext uri="{BB962C8B-B14F-4D97-AF65-F5344CB8AC3E}">
        <p14:creationId xmlns:p14="http://schemas.microsoft.com/office/powerpoint/2010/main" val="3468957070"/>
      </p:ext>
    </p:extLst>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B52B8B6-556D-40FF-9921-805F63D9762B}" type="datetimeFigureOut">
              <a:rPr lang="ru-RU"/>
              <a:pPr>
                <a:defRPr/>
              </a:pPr>
              <a:t>09.12.2020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415A197-BFF3-4D43-81C0-FC276C4C86D2}" type="slidenum">
              <a:rPr lang="ru-RU"/>
              <a:pPr>
                <a:defRPr/>
              </a:pPr>
              <a:t>‹#›</a:t>
            </a:fld>
            <a:endParaRPr lang="ru-RU"/>
          </a:p>
        </p:txBody>
      </p:sp>
    </p:spTree>
    <p:extLst>
      <p:ext uri="{BB962C8B-B14F-4D97-AF65-F5344CB8AC3E}">
        <p14:creationId xmlns:p14="http://schemas.microsoft.com/office/powerpoint/2010/main" val="2919422665"/>
      </p:ext>
    </p:extLst>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A3441B2-0313-4DC9-B184-9C142E6CC6AE}" type="datetimeFigureOut">
              <a:rPr lang="ru-RU"/>
              <a:pPr>
                <a:defRPr/>
              </a:pPr>
              <a:t>09.12.2020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1740797-BD9D-4682-8C4A-4F24A9BD34C0}" type="slidenum">
              <a:rPr lang="ru-RU"/>
              <a:pPr>
                <a:defRPr/>
              </a:pPr>
              <a:t>‹#›</a:t>
            </a:fld>
            <a:endParaRPr lang="ru-RU"/>
          </a:p>
        </p:txBody>
      </p:sp>
    </p:spTree>
    <p:extLst>
      <p:ext uri="{BB962C8B-B14F-4D97-AF65-F5344CB8AC3E}">
        <p14:creationId xmlns:p14="http://schemas.microsoft.com/office/powerpoint/2010/main" val="1573324556"/>
      </p:ext>
    </p:extLst>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23DC2859-BB79-4271-A441-96338B0D4366}" type="datetimeFigureOut">
              <a:rPr lang="ru-RU"/>
              <a:pPr>
                <a:defRPr/>
              </a:pPr>
              <a:t>09.12.2020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9820A64D-E6B5-4C9F-AA2B-2E07A6DB31A5}" type="slidenum">
              <a:rPr lang="ru-RU"/>
              <a:pPr>
                <a:defRPr/>
              </a:pPr>
              <a:t>‹#›</a:t>
            </a:fld>
            <a:endParaRPr lang="ru-RU"/>
          </a:p>
        </p:txBody>
      </p:sp>
    </p:spTree>
    <p:extLst>
      <p:ext uri="{BB962C8B-B14F-4D97-AF65-F5344CB8AC3E}">
        <p14:creationId xmlns:p14="http://schemas.microsoft.com/office/powerpoint/2010/main" val="988003298"/>
      </p:ext>
    </p:extLst>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E6AF9FB2-A65E-4CF2-A429-BD4403F20751}" type="datetimeFigureOut">
              <a:rPr lang="ru-RU"/>
              <a:pPr>
                <a:defRPr/>
              </a:pPr>
              <a:t>09.12.2020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91519ED7-386C-4AA4-A38A-F4BB3EDF78AF}" type="slidenum">
              <a:rPr lang="ru-RU"/>
              <a:pPr>
                <a:defRPr/>
              </a:pPr>
              <a:t>‹#›</a:t>
            </a:fld>
            <a:endParaRPr lang="ru-RU"/>
          </a:p>
        </p:txBody>
      </p:sp>
    </p:spTree>
    <p:extLst>
      <p:ext uri="{BB962C8B-B14F-4D97-AF65-F5344CB8AC3E}">
        <p14:creationId xmlns:p14="http://schemas.microsoft.com/office/powerpoint/2010/main" val="3261949579"/>
      </p:ext>
    </p:extLst>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FCA08AB-BE2A-4731-83DD-F7052CBBD684}" type="datetimeFigureOut">
              <a:rPr lang="ru-RU"/>
              <a:pPr>
                <a:defRPr/>
              </a:pPr>
              <a:t>09.12.2020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01CD4680-F55B-429A-90D4-86EFAFFF0F09}" type="slidenum">
              <a:rPr lang="ru-RU"/>
              <a:pPr>
                <a:defRPr/>
              </a:pPr>
              <a:t>‹#›</a:t>
            </a:fld>
            <a:endParaRPr lang="ru-RU"/>
          </a:p>
        </p:txBody>
      </p:sp>
    </p:spTree>
    <p:extLst>
      <p:ext uri="{BB962C8B-B14F-4D97-AF65-F5344CB8AC3E}">
        <p14:creationId xmlns:p14="http://schemas.microsoft.com/office/powerpoint/2010/main" val="3590427775"/>
      </p:ext>
    </p:extLst>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684E6F1-0A8B-4FEF-9B2B-9CF315C2241E}" type="datetimeFigureOut">
              <a:rPr lang="ru-RU"/>
              <a:pPr>
                <a:defRPr/>
              </a:pPr>
              <a:t>09.12.2020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9333A5C-505D-4097-9097-C1D0EBDEB351}" type="slidenum">
              <a:rPr lang="ru-RU"/>
              <a:pPr>
                <a:defRPr/>
              </a:pPr>
              <a:t>‹#›</a:t>
            </a:fld>
            <a:endParaRPr lang="ru-RU"/>
          </a:p>
        </p:txBody>
      </p:sp>
    </p:spTree>
    <p:extLst>
      <p:ext uri="{BB962C8B-B14F-4D97-AF65-F5344CB8AC3E}">
        <p14:creationId xmlns:p14="http://schemas.microsoft.com/office/powerpoint/2010/main" val="3830089893"/>
      </p:ext>
    </p:extLst>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AE7AE4F-6CE2-439E-B74E-99C8F3C59082}" type="datetimeFigureOut">
              <a:rPr lang="ru-RU"/>
              <a:pPr>
                <a:defRPr/>
              </a:pPr>
              <a:t>09.12.2020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3300976-12AC-44E9-AC3C-6D2E9CEF0024}" type="slidenum">
              <a:rPr lang="ru-RU"/>
              <a:pPr>
                <a:defRPr/>
              </a:pPr>
              <a:t>‹#›</a:t>
            </a:fld>
            <a:endParaRPr lang="ru-RU"/>
          </a:p>
        </p:txBody>
      </p:sp>
    </p:spTree>
    <p:extLst>
      <p:ext uri="{BB962C8B-B14F-4D97-AF65-F5344CB8AC3E}">
        <p14:creationId xmlns:p14="http://schemas.microsoft.com/office/powerpoint/2010/main" val="997074371"/>
      </p:ext>
    </p:extLst>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3E878286-9A13-48E8-AB6C-4573033EA9EF}" type="datetimeFigureOut">
              <a:rPr lang="ru-RU"/>
              <a:pPr>
                <a:defRPr/>
              </a:pPr>
              <a:t>09.12.2020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A09C81B-8483-4CA6-A290-AFC9AFDDF4E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orient="vert"/>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notesSlide" Target="../notesSlides/notesSlide12.xml"/><Relationship Id="rId7" Type="http://schemas.openxmlformats.org/officeDocument/2006/relationships/slide" Target="slide4.xml"/><Relationship Id="rId2" Type="http://schemas.openxmlformats.org/officeDocument/2006/relationships/slideLayout" Target="../slideLayouts/slideLayout7.xml"/><Relationship Id="rId1" Type="http://schemas.openxmlformats.org/officeDocument/2006/relationships/audio" Target="file:///D:\&#1052;&#1086;&#1080;%20&#1076;&#1086;&#1082;&#1091;&#1084;&#1077;&#1085;&#1090;&#1099;\&#1057;&#1074;&#1077;&#1090;&#1072;\&#1076;&#1083;&#1103;%20&#1087;&#1088;&#1077;&#1079;&#1077;&#1085;&#1090;&#1072;&#1094;&#1080;&#1081;\&#1055;&#1056;&#1045;&#1047;&#1045;&#1053;&#1058;&#1040;&#1062;&#1048;&#1048;\&#1050;&#1086;&#1083;&#1086;&#1082;&#1086;&#1083;&#1072;\&#1047;&#1074;&#1086;&#1085;%20&#1074;%20&#1088;&#1086;&#1089;&#1090;&#1086;&#1074;&#1089;&#1082;&#1086;&#1081;%20&#1090;&#1088;&#1072;&#1076;&#1080;&#1094;&#1080;&#1080;.mp3" TargetMode="External"/><Relationship Id="rId6" Type="http://schemas.openxmlformats.org/officeDocument/2006/relationships/slide" Target="slide107.xml"/><Relationship Id="rId5" Type="http://schemas.openxmlformats.org/officeDocument/2006/relationships/slide" Target="slide106.xml"/><Relationship Id="rId4" Type="http://schemas.openxmlformats.org/officeDocument/2006/relationships/slide" Target="slide102.xml"/></Relationships>
</file>

<file path=ppt/slides/_rels/slide102.xml.rels><?xml version="1.0" encoding="UTF-8" standalone="yes"?>
<Relationships xmlns="http://schemas.openxmlformats.org/package/2006/relationships"><Relationship Id="rId3" Type="http://schemas.openxmlformats.org/officeDocument/2006/relationships/slide" Target="slide103.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slide" Target="slide101.xml"/><Relationship Id="rId5" Type="http://schemas.openxmlformats.org/officeDocument/2006/relationships/slide" Target="slide105.xml"/><Relationship Id="rId4" Type="http://schemas.openxmlformats.org/officeDocument/2006/relationships/slide" Target="slide104.xml"/></Relationships>
</file>

<file path=ppt/slides/_rels/slide103.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audio" Target="file:///D:\&#1052;&#1086;&#1080;%20&#1076;&#1086;&#1082;&#1091;&#1084;&#1077;&#1085;&#1090;&#1099;\&#1057;&#1074;&#1077;&#1090;&#1072;\&#1076;&#1083;&#1103;%20&#1087;&#1088;&#1077;&#1079;&#1077;&#1085;&#1090;&#1072;&#1094;&#1080;&#1081;\&#1055;&#1056;&#1045;&#1047;&#1045;&#1053;&#1058;&#1040;&#1062;&#1048;&#1048;\&#1050;&#1086;&#1083;&#1086;&#1082;&#1086;&#1083;&#1072;\&#1047;&#1074;&#1086;&#1085;%20&#1085;&#1072;%20&#1074;&#1089;&#1090;&#1088;&#1077;&#1095;&#1091;%20&#1084;&#1080;&#1090;&#1088;&#1086;&#1087;&#1086;&#1083;&#1080;&#1090;&#1072;%20&#1050;&#1055;&#1051;.mp3" TargetMode="External"/><Relationship Id="rId7" Type="http://schemas.openxmlformats.org/officeDocument/2006/relationships/image" Target="../media/image127.jpeg"/><Relationship Id="rId2" Type="http://schemas.openxmlformats.org/officeDocument/2006/relationships/audio" Target="file:///D:\&#1052;&#1086;&#1080;%20&#1076;&#1086;&#1082;&#1091;&#1084;&#1077;&#1085;&#1090;&#1099;\&#1057;&#1074;&#1077;&#1090;&#1072;\&#1076;&#1083;&#1103;%20&#1087;&#1088;&#1077;&#1079;&#1077;&#1085;&#1090;&#1072;&#1094;&#1080;&#1081;\&#1055;&#1056;&#1045;&#1047;&#1045;&#1053;&#1058;&#1040;&#1062;&#1048;&#1048;\&#1050;&#1086;&#1083;&#1086;&#1082;&#1086;&#1083;&#1072;\&#1041;&#1086;&#1083;&#1100;&#1096;&#1086;&#1081;%20&#1087;&#1072;&#1089;&#1093;&#1072;&#1083;&#1100;&#1085;&#1099;&#1081;%20&#1079;&#1074;&#1086;&#1085;%20&#1061;&#1088;&#1072;&#1084;&#1072;%20&#1061;&#1088;&#1080;&#1089;&#1090;&#1072;%20&#1057;&#1087;&#1072;&#1089;&#1080;&#1090;&#1077;&#1083;&#1103;.mp3" TargetMode="External"/><Relationship Id="rId1" Type="http://schemas.openxmlformats.org/officeDocument/2006/relationships/audio" Target="file:///D:\&#1052;&#1086;&#1080;%20&#1076;&#1086;&#1082;&#1091;&#1084;&#1077;&#1085;&#1090;&#1099;\&#1057;&#1074;&#1077;&#1090;&#1072;\&#1076;&#1083;&#1103;%20&#1087;&#1088;&#1077;&#1079;&#1077;&#1085;&#1090;&#1072;&#1094;&#1080;&#1081;\&#1055;&#1056;&#1045;&#1047;&#1045;&#1053;&#1058;&#1040;&#1062;&#1048;&#1048;\&#1050;&#1086;&#1083;&#1086;&#1082;&#1086;&#1083;&#1072;\&#1056;&#1086;&#1078;&#1076;&#1077;&#1089;&#1090;&#1074;&#1077;&#1085;&#1089;&#1082;&#1080;&#1081;%20&#1079;&#1074;&#1086;&#1085;%20&#1050;&#1055;&#1051;.mp3" TargetMode="External"/><Relationship Id="rId6" Type="http://schemas.openxmlformats.org/officeDocument/2006/relationships/slide" Target="slide102.xml"/><Relationship Id="rId5" Type="http://schemas.openxmlformats.org/officeDocument/2006/relationships/notesSlide" Target="../notesSlides/notesSlide14.xml"/><Relationship Id="rId10" Type="http://schemas.openxmlformats.org/officeDocument/2006/relationships/image" Target="../media/image130.png"/><Relationship Id="rId4" Type="http://schemas.openxmlformats.org/officeDocument/2006/relationships/slideLayout" Target="../slideLayouts/slideLayout7.xml"/><Relationship Id="rId9" Type="http://schemas.openxmlformats.org/officeDocument/2006/relationships/image" Target="../media/image129.pn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audio" Target="file:///D:\&#1052;&#1086;&#1080;%20&#1076;&#1086;&#1082;&#1091;&#1084;&#1077;&#1085;&#1090;&#1099;\&#1057;&#1074;&#1077;&#1090;&#1072;\&#1076;&#1083;&#1103;%20&#1087;&#1088;&#1077;&#1079;&#1077;&#1085;&#1090;&#1072;&#1094;&#1080;&#1081;\&#1055;&#1056;&#1045;&#1047;&#1045;&#1053;&#1058;&#1040;&#1062;&#1048;&#1048;\&#1050;&#1086;&#1083;&#1086;&#1082;&#1086;&#1083;&#1072;\&#1042;&#1086;&#1089;&#1082;&#1088;&#1077;&#1089;&#1085;&#1099;&#1081;%20&#1079;&#1074;&#1086;&#1085;%20&#1042;.&#1050;&#1072;&#1081;&#1095;&#1091;&#1082;&#1072;.mp3" TargetMode="External"/><Relationship Id="rId6" Type="http://schemas.openxmlformats.org/officeDocument/2006/relationships/image" Target="../media/image132.png"/><Relationship Id="rId5" Type="http://schemas.openxmlformats.org/officeDocument/2006/relationships/slide" Target="slide102.xml"/><Relationship Id="rId4" Type="http://schemas.openxmlformats.org/officeDocument/2006/relationships/image" Target="../media/image131.jpeg"/></Relationships>
</file>

<file path=ppt/slides/_rels/slide105.xml.rels><?xml version="1.0" encoding="UTF-8" standalone="yes"?>
<Relationships xmlns="http://schemas.openxmlformats.org/package/2006/relationships"><Relationship Id="rId8" Type="http://schemas.openxmlformats.org/officeDocument/2006/relationships/image" Target="../media/image133.jpeg"/><Relationship Id="rId3" Type="http://schemas.openxmlformats.org/officeDocument/2006/relationships/audio" Target="file:///D:\&#1052;&#1086;&#1080;%20&#1076;&#1086;&#1082;&#1091;&#1084;&#1077;&#1085;&#1090;&#1099;\&#1057;&#1074;&#1077;&#1090;&#1072;\&#1076;&#1083;&#1103;%20&#1087;&#1088;&#1077;&#1079;&#1077;&#1085;&#1090;&#1072;&#1094;&#1080;&#1081;\&#1055;&#1056;&#1045;&#1047;&#1045;&#1053;&#1058;&#1040;&#1062;&#1048;&#1048;\&#1050;&#1086;&#1083;&#1086;&#1082;&#1086;&#1083;&#1072;\&#1041;&#1091;&#1076;&#1085;&#1080;&#1095;&#1085;&#1099;&#1081;%20&#1079;&#1074;&#1086;&#1085;.%20&#1040;.&#1048;&#1074;&#1072;&#1085;&#1086;&#1074;,%20&#1042;.&#1050;&#1072;&#1081;&#1095;&#1091;&#1082;.mp3" TargetMode="External"/><Relationship Id="rId7" Type="http://schemas.openxmlformats.org/officeDocument/2006/relationships/slide" Target="slide101.xml"/><Relationship Id="rId2" Type="http://schemas.openxmlformats.org/officeDocument/2006/relationships/audio" Target="file:///D:\&#1052;&#1086;&#1080;%20&#1076;&#1086;&#1082;&#1091;&#1084;&#1077;&#1085;&#1090;&#1099;\&#1057;&#1074;&#1077;&#1090;&#1072;\&#1076;&#1083;&#1103;%20&#1087;&#1088;&#1077;&#1079;&#1077;&#1085;&#1090;&#1072;&#1094;&#1080;&#1081;\&#1055;&#1056;&#1045;&#1047;&#1045;&#1053;&#1058;&#1040;&#1062;&#1048;&#1048;\&#1050;&#1086;&#1083;&#1086;&#1082;&#1086;&#1083;&#1072;\&#1044;&#1072;&#1085;&#1080;&#1083;&#1086;&#1074;%20&#1084;&#1086;&#1085;&#1072;&#1089;&#1090;&#1099;&#1088;&#1100;.&#1047;&#1074;&#1086;&#1085;%20&#1087;&#1086;&#1083;&#1080;&#1077;&#1083;&#1077;&#1081;&#1085;&#1099;&#1081;.%20&#1048;.&#1042;.&#1050;&#1086;&#1085;&#1086;&#1074;&#1072;&#1083;&#1086;&#1074;..mp3" TargetMode="External"/><Relationship Id="rId1" Type="http://schemas.openxmlformats.org/officeDocument/2006/relationships/audio" Target="file:///D:\&#1052;&#1086;&#1080;%20&#1076;&#1086;&#1082;&#1091;&#1084;&#1077;&#1085;&#1090;&#1099;\&#1057;&#1074;&#1077;&#1090;&#1072;\&#1076;&#1083;&#1103;%20&#1087;&#1088;&#1077;&#1079;&#1077;&#1085;&#1090;&#1072;&#1094;&#1080;&#1081;\&#1055;&#1056;&#1045;&#1047;&#1045;&#1053;&#1058;&#1040;&#1062;&#1048;&#1048;\&#1050;&#1086;&#1083;&#1086;&#1082;&#1086;&#1083;&#1072;\&#1044;&#1072;&#1085;&#1080;&#1083;&#1086;&#1074;%20&#1084;&#1086;&#1085;&#1072;&#1089;&#1090;&#1099;&#1088;&#1100;.%20&#1047;&#1074;&#1086;&#1085;%20&#1074;&#1077;&#1083;&#1080;&#1082;&#1086;&#1087;&#1086;&#1089;&#1090;&#1085;&#1099;&#1081;.%20&#1048;.&#1042;.&#1050;&#1086;&#1085;&#1086;&#1074;&#1072;&#1083;&#1086;&#1074;..mp3" TargetMode="External"/><Relationship Id="rId6" Type="http://schemas.openxmlformats.org/officeDocument/2006/relationships/slide" Target="slide102.xml"/><Relationship Id="rId11" Type="http://schemas.openxmlformats.org/officeDocument/2006/relationships/image" Target="../media/image136.png"/><Relationship Id="rId5" Type="http://schemas.openxmlformats.org/officeDocument/2006/relationships/notesSlide" Target="../notesSlides/notesSlide16.xml"/><Relationship Id="rId10" Type="http://schemas.openxmlformats.org/officeDocument/2006/relationships/image" Target="../media/image135.png"/><Relationship Id="rId4" Type="http://schemas.openxmlformats.org/officeDocument/2006/relationships/slideLayout" Target="../slideLayouts/slideLayout7.xml"/><Relationship Id="rId9" Type="http://schemas.openxmlformats.org/officeDocument/2006/relationships/image" Target="../media/image134.png"/></Relationships>
</file>

<file path=ppt/slides/_rels/slide106.xml.rels><?xml version="1.0" encoding="UTF-8" standalone="yes"?>
<Relationships xmlns="http://schemas.openxmlformats.org/package/2006/relationships"><Relationship Id="rId8" Type="http://schemas.openxmlformats.org/officeDocument/2006/relationships/image" Target="../media/image139.jpeg"/><Relationship Id="rId3" Type="http://schemas.openxmlformats.org/officeDocument/2006/relationships/slideLayout" Target="../slideLayouts/slideLayout7.xml"/><Relationship Id="rId7" Type="http://schemas.openxmlformats.org/officeDocument/2006/relationships/image" Target="../media/image138.png"/><Relationship Id="rId2" Type="http://schemas.openxmlformats.org/officeDocument/2006/relationships/audio" Target="file:///D:\&#1052;&#1086;&#1080;%20&#1076;&#1086;&#1082;&#1091;&#1084;&#1077;&#1085;&#1090;&#1099;\&#1057;&#1074;&#1077;&#1090;&#1072;\&#1076;&#1083;&#1103;%20&#1087;&#1088;&#1077;&#1079;&#1077;&#1085;&#1090;&#1072;&#1094;&#1080;&#1081;\&#1055;&#1056;&#1045;&#1047;&#1045;&#1053;&#1058;&#1040;&#1062;&#1048;&#1048;\&#1050;&#1086;&#1083;&#1086;&#1082;&#1086;&#1083;&#1072;\&#1042;&#1086;&#1076;&#1086;&#1089;&#1074;&#1103;&#1090;&#1085;&#1099;&#1081;%20&#1087;&#1077;&#1088;&#1077;&#1079;&#1074;&#1086;&#1085;%20&#1088;&#1091;&#1089;&#1089;&#1082;&#1080;&#1081;%20&#1057;&#1077;&#1074;&#1077;&#1088;1.mp3" TargetMode="External"/><Relationship Id="rId1" Type="http://schemas.openxmlformats.org/officeDocument/2006/relationships/audio" Target="file:///D:\&#1052;&#1086;&#1080;%20&#1076;&#1086;&#1082;&#1091;&#1084;&#1077;&#1085;&#1090;&#1099;\&#1057;&#1074;&#1077;&#1090;&#1072;\&#1076;&#1083;&#1103;%20&#1087;&#1088;&#1077;&#1079;&#1077;&#1085;&#1090;&#1072;&#1094;&#1080;&#1081;\&#1055;&#1056;&#1045;&#1047;&#1045;&#1053;&#1058;&#1040;&#1062;&#1048;&#1048;\&#1050;&#1086;&#1083;&#1086;&#1082;&#1086;&#1083;&#1072;\&#1042;&#1086;&#1076;&#1086;&#1089;&#1074;&#1103;&#1090;&#1085;&#1099;&#1081;%20&#1087;&#1077;&#1088;&#1077;&#1079;&#1074;&#1086;&#1085;%20&#1088;&#1091;&#1089;&#1089;&#1082;&#1080;&#1081;%20&#1057;&#1077;&#1074;&#1077;&#1088;.mp3" TargetMode="External"/><Relationship Id="rId6" Type="http://schemas.openxmlformats.org/officeDocument/2006/relationships/image" Target="../media/image137.png"/><Relationship Id="rId5" Type="http://schemas.openxmlformats.org/officeDocument/2006/relationships/slide" Target="slide101.xml"/><Relationship Id="rId4" Type="http://schemas.openxmlformats.org/officeDocument/2006/relationships/notesSlide" Target="../notesSlides/notesSlide17.xml"/></Relationships>
</file>

<file path=ppt/slides/_rels/slide107.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42.png"/><Relationship Id="rId2" Type="http://schemas.openxmlformats.org/officeDocument/2006/relationships/slideLayout" Target="../slideLayouts/slideLayout7.xml"/><Relationship Id="rId1" Type="http://schemas.openxmlformats.org/officeDocument/2006/relationships/audio" Target="file:///D:\&#1052;&#1086;&#1080;%20&#1076;&#1086;&#1082;&#1091;&#1084;&#1077;&#1085;&#1090;&#1099;\&#1057;&#1074;&#1077;&#1090;&#1072;\&#1076;&#1083;&#1103;%20&#1087;&#1088;&#1077;&#1079;&#1077;&#1085;&#1090;&#1072;&#1094;&#1080;&#1081;\&#1055;&#1056;&#1045;&#1047;&#1045;&#1053;&#1058;&#1040;&#1062;&#1048;&#1048;\&#1050;&#1086;&#1083;&#1086;&#1082;&#1086;&#1083;&#1072;\&#1058;&#1088;&#1077;&#1079;&#1074;&#1086;&#1085;%20&#1082;%20&#1083;&#1080;&#1090;&#1091;&#1088;&#1075;&#1080;&#1080;%20&#1056;&#1091;&#1089;&#1089;&#1082;&#1080;&#1077;%20&#1090;&#1088;&#1072;&#1076;&#1080;&#1094;&#1080;&#1086;&#1085;&#1085;&#1099;&#1077;.mp3" TargetMode="External"/><Relationship Id="rId6" Type="http://schemas.openxmlformats.org/officeDocument/2006/relationships/image" Target="../media/image141.jpeg"/><Relationship Id="rId5" Type="http://schemas.openxmlformats.org/officeDocument/2006/relationships/slide" Target="slide101.xml"/><Relationship Id="rId4" Type="http://schemas.openxmlformats.org/officeDocument/2006/relationships/slide" Target="slide4.xml"/></Relationships>
</file>

<file path=ppt/slides/_rels/slide10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audio" Target="file:///D:\&#1052;&#1086;&#1080;%20&#1076;&#1086;&#1082;&#1091;&#1084;&#1077;&#1085;&#1090;&#1099;\&#1057;&#1074;&#1077;&#1090;&#1072;\&#1076;&#1083;&#1103;%20&#1087;&#1088;&#1077;&#1079;&#1077;&#1085;&#1090;&#1072;&#1094;&#1080;&#1081;\&#1055;&#1056;&#1045;&#1047;&#1045;&#1053;&#1058;&#1040;&#1062;&#1048;&#1048;\&#1050;&#1086;&#1083;&#1086;&#1082;&#1086;&#1083;&#1072;\&#1082;&#1086;&#1083;&#1086;&#1082;&#1086;&#1083;.mp3" TargetMode="External"/><Relationship Id="rId4" Type="http://schemas.openxmlformats.org/officeDocument/2006/relationships/image" Target="../media/image143.pn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slide" Target="slide111.xml"/></Relationships>
</file>

<file path=ppt/slides/_rels/slide1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D:\&#1052;&#1086;&#1080;%20&#1076;&#1086;&#1082;&#1091;&#1084;&#1077;&#1085;&#1090;&#1099;\&#1057;&#1074;&#1077;&#1090;&#1072;\&#1076;&#1083;&#1103;%20&#1087;&#1088;&#1077;&#1079;&#1077;&#1085;&#1090;&#1072;&#1094;&#1080;&#1081;\&#1055;&#1056;&#1045;&#1047;&#1045;&#1053;&#1058;&#1040;&#1062;&#1048;&#1048;\&#1050;&#1086;&#1083;&#1086;&#1082;&#1086;&#1083;&#1072;\&#1043;&#1086;&#1076;&#1091;&#1085;&#1086;&#1074;.mp3" TargetMode="External"/><Relationship Id="rId1" Type="http://schemas.openxmlformats.org/officeDocument/2006/relationships/audio" Target="file:///D:\&#1052;&#1086;&#1080;%20&#1076;&#1086;&#1082;&#1091;&#1084;&#1077;&#1085;&#1090;&#1099;\&#1057;&#1074;&#1077;&#1090;&#1072;\&#1076;&#1083;&#1103;%20&#1087;&#1088;&#1077;&#1079;&#1077;&#1085;&#1090;&#1072;&#1094;&#1080;&#1081;\&#1055;&#1056;&#1045;&#1047;&#1045;&#1053;&#1058;&#1040;&#1062;&#1048;&#1048;\&#1050;&#1086;&#1083;&#1086;&#1082;&#1086;&#1083;&#1072;\slavsya.mp3" TargetMode="Externa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notesSlide" Target="../notesSlides/notesSlide21.xml"/></Relationships>
</file>

<file path=ppt/slides/_rels/slide112.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148.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149.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150.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audio" Target="file:///D:\&#1052;&#1086;&#1080;%20&#1076;&#1086;&#1082;&#1091;&#1084;&#1077;&#1085;&#1090;&#1099;\&#1057;&#1074;&#1077;&#1090;&#1072;\&#1076;&#1083;&#1103;%20&#1087;&#1088;&#1077;&#1079;&#1077;&#1085;&#1090;&#1072;&#1094;&#1080;&#1081;\&#1055;&#1056;&#1045;&#1047;&#1045;&#1053;&#1058;&#1040;&#1062;&#1048;&#1048;\&#1050;&#1086;&#1083;&#1086;&#1082;&#1086;&#1083;&#1072;\&#1041;&#1080;&#1083;&#1072;%20&#1087;&#1083;&#1086;&#1089;&#1082;.%20%20&#1040;&#1092;&#1086;&#1085;.mp3" TargetMode="External"/><Relationship Id="rId5" Type="http://schemas.openxmlformats.org/officeDocument/2006/relationships/image" Target="../media/image152.png"/><Relationship Id="rId4" Type="http://schemas.openxmlformats.org/officeDocument/2006/relationships/image" Target="../media/image151.jpeg"/></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audio" Target="file:///D:\&#1052;&#1086;&#1080;%20&#1076;&#1086;&#1082;&#1091;&#1084;&#1077;&#1085;&#1090;&#1099;\&#1057;&#1074;&#1077;&#1090;&#1072;\&#1076;&#1083;&#1103;%20&#1087;&#1088;&#1077;&#1079;&#1077;&#1085;&#1090;&#1072;&#1094;&#1080;&#1081;\&#1055;&#1056;&#1045;&#1047;&#1045;&#1053;&#1058;&#1040;&#1062;&#1048;&#1048;\&#1050;&#1086;&#1083;&#1086;&#1082;&#1086;&#1083;&#1072;\&#1082;&#1072;&#1088;&#1080;&#1083;&#1100;&#1086;&#1085;.mp3" TargetMode="External"/><Relationship Id="rId5" Type="http://schemas.openxmlformats.org/officeDocument/2006/relationships/image" Target="../media/image154.png"/><Relationship Id="rId4" Type="http://schemas.openxmlformats.org/officeDocument/2006/relationships/image" Target="../media/image153.jpeg"/></Relationships>
</file>

<file path=ppt/slides/_rels/slide118.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image" Target="../media/image155.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audio" Target="file:///D:\&#1052;&#1086;&#1080;%20&#1076;&#1086;&#1082;&#1091;&#1084;&#1077;&#1085;&#1090;&#1099;\&#1057;&#1074;&#1077;&#1090;&#1072;\&#1076;&#1083;&#1103;%20&#1087;&#1088;&#1077;&#1079;&#1077;&#1085;&#1090;&#1072;&#1094;&#1080;&#1081;\&#1055;&#1056;&#1045;&#1047;&#1045;&#1053;&#1058;&#1040;&#1062;&#1048;&#1048;\&#1050;&#1086;&#1083;&#1086;&#1082;&#1086;&#1083;&#1072;\&#1042;&#1072;&#1083;&#1100;&#1089;%20&#1082;&#1086;&#1083;&#1086;&#1082;&#1086;&#1083;&#1086;&#1074;%20&#1088;&#1091;&#1089;&#1089;&#1082;&#1080;&#1081;%20&#1057;&#1077;&#1074;&#1077;&#1088;.mp3" TargetMode="External"/><Relationship Id="rId5" Type="http://schemas.openxmlformats.org/officeDocument/2006/relationships/image" Target="../media/image158.png"/><Relationship Id="rId4" Type="http://schemas.openxmlformats.org/officeDocument/2006/relationships/image" Target="../media/image157.jpeg"/></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159.jpe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5.png"/><Relationship Id="rId2" Type="http://schemas.openxmlformats.org/officeDocument/2006/relationships/audio" Target="file:///D:\&#1052;&#1086;&#1080;%20&#1076;&#1086;&#1082;&#1091;&#1084;&#1077;&#1085;&#1090;&#1099;\&#1057;&#1074;&#1077;&#1090;&#1072;\&#1076;&#1083;&#1103;%20&#1087;&#1088;&#1077;&#1079;&#1077;&#1085;&#1090;&#1072;&#1094;&#1080;&#1081;\&#1055;&#1056;&#1045;&#1047;&#1045;&#1053;&#1058;&#1040;&#1062;&#1048;&#1048;\&#1050;&#1086;&#1083;&#1086;&#1082;&#1086;&#1083;&#1072;\&#1082;&#1086;&#1083;&#1086;&#1082;&#1086;&#1083;.mp3" TargetMode="External"/><Relationship Id="rId1" Type="http://schemas.openxmlformats.org/officeDocument/2006/relationships/audio" Target="file:///D:\&#1052;&#1086;&#1080;%20&#1076;&#1086;&#1082;&#1091;&#1084;&#1077;&#1085;&#1090;&#1099;\&#1057;&#1074;&#1077;&#1090;&#1072;\&#1076;&#1083;&#1103;%20&#1087;&#1088;&#1077;&#1079;&#1077;&#1085;&#1090;&#1072;&#1094;&#1080;&#1081;\&#1055;&#1056;&#1045;&#1047;&#1045;&#1053;&#1058;&#1040;&#1062;&#1048;&#1048;\&#1050;&#1086;&#1083;&#1086;&#1082;&#1086;&#1083;&#1072;\&#1041;&#1080;&#1083;&#1072;%20&#1040;&#1092;&#1086;&#1085;.mp3" TargetMode="Externa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audio" Target="file:///D:\&#1052;&#1086;&#1080;%20&#1076;&#1086;&#1082;&#1091;&#1084;&#1077;&#1085;&#1090;&#1099;\&#1057;&#1074;&#1077;&#1090;&#1072;\&#1076;&#1083;&#1103;%20&#1087;&#1088;&#1077;&#1079;&#1077;&#1085;&#1090;&#1072;&#1094;&#1080;&#1081;\&#1055;&#1056;&#1045;&#1047;&#1045;&#1053;&#1058;&#1040;&#1062;&#1048;&#1048;\&#1050;&#1086;&#1083;&#1086;&#1082;&#1086;&#1083;&#1072;\&#1041;&#1086;&#1081;%20&#1082;&#1091;&#1088;&#1072;&#1085;&#1090;&#1086;&#1074;%20&#1050;&#1080;&#1077;&#1074;&#1086;-&#1055;&#1077;&#1095;&#1077;&#1088;&#1089;&#1082;&#1086;&#1081;%20&#1083;&#1072;&#1074;&#1088;&#1099;.mp3" TargetMode="External"/><Relationship Id="rId5" Type="http://schemas.openxmlformats.org/officeDocument/2006/relationships/image" Target="../media/image38.png"/><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4.png"/><Relationship Id="rId2" Type="http://schemas.openxmlformats.org/officeDocument/2006/relationships/audio" Target="file:///D:\&#1052;&#1086;&#1080;%20&#1076;&#1086;&#1082;&#1091;&#1084;&#1077;&#1085;&#1090;&#1099;\&#1057;&#1074;&#1077;&#1090;&#1072;\&#1076;&#1083;&#1103;%20&#1087;&#1088;&#1077;&#1079;&#1077;&#1085;&#1090;&#1072;&#1094;&#1080;&#1081;\&#1055;&#1056;&#1045;&#1047;&#1045;&#1053;&#1058;&#1040;&#1062;&#1048;&#1048;\&#1050;&#1086;&#1083;&#1086;&#1082;&#1086;&#1083;&#1072;\&#1041;&#1080;&#1083;&#1072;%20&#1076;&#1077;&#1088;&#1077;&#1074;.%20&#1040;&#1092;&#1086;&#1085;.mp3" TargetMode="External"/><Relationship Id="rId1" Type="http://schemas.openxmlformats.org/officeDocument/2006/relationships/audio" Target="file:///D:\&#1052;&#1086;&#1080;%20&#1076;&#1086;&#1082;&#1091;&#1084;&#1077;&#1085;&#1090;&#1099;\&#1057;&#1074;&#1077;&#1090;&#1072;\&#1076;&#1083;&#1103;%20&#1087;&#1088;&#1077;&#1079;&#1077;&#1085;&#1090;&#1072;&#1094;&#1080;&#1081;\&#1055;&#1056;&#1045;&#1047;&#1045;&#1053;&#1058;&#1040;&#1062;&#1048;&#1048;\&#1050;&#1086;&#1083;&#1086;&#1082;&#1086;&#1083;&#1072;\&#1082;&#1086;&#1083;&#1086;&#1082;&#1086;&#1083;.mp3" TargetMode="Externa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notesSlide" Target="../notesSlides/notesSlide6.xml"/></Relationships>
</file>

<file path=ppt/slides/_rels/slide3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slide" Target="slide69.xml"/><Relationship Id="rId3" Type="http://schemas.openxmlformats.org/officeDocument/2006/relationships/slide" Target="slide5.xml"/><Relationship Id="rId7" Type="http://schemas.openxmlformats.org/officeDocument/2006/relationships/slide" Target="slide6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40.xml"/><Relationship Id="rId11" Type="http://schemas.openxmlformats.org/officeDocument/2006/relationships/slide" Target="slide109.xml"/><Relationship Id="rId5" Type="http://schemas.openxmlformats.org/officeDocument/2006/relationships/slide" Target="slide34.xml"/><Relationship Id="rId10" Type="http://schemas.openxmlformats.org/officeDocument/2006/relationships/slide" Target="slide93.xml"/><Relationship Id="rId4" Type="http://schemas.openxmlformats.org/officeDocument/2006/relationships/slide" Target="slide13.xml"/><Relationship Id="rId9" Type="http://schemas.openxmlformats.org/officeDocument/2006/relationships/slide" Target="slide86.xml"/></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7.xml"/><Relationship Id="rId1" Type="http://schemas.openxmlformats.org/officeDocument/2006/relationships/audio" Target="file:///D:\&#1052;&#1086;&#1080;%20&#1076;&#1086;&#1082;&#1091;&#1084;&#1077;&#1085;&#1090;&#1099;\&#1057;&#1074;&#1077;&#1090;&#1072;\&#1076;&#1083;&#1103;%20&#1087;&#1088;&#1077;&#1079;&#1077;&#1085;&#1090;&#1072;&#1094;&#1080;&#1081;\&#1055;&#1056;&#1045;&#1047;&#1045;&#1053;&#1058;&#1040;&#1062;&#1048;&#1048;\&#1050;&#1086;&#1083;&#1086;&#1082;&#1086;&#1083;&#1072;\&#1082;&#1086;&#1083;&#1086;&#1082;&#1086;&#1083;.mp3" TargetMode="External"/><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audio" Target="file:///D:\&#1052;&#1086;&#1080;%20&#1076;&#1086;&#1082;&#1091;&#1084;&#1077;&#1085;&#1090;&#1099;\&#1057;&#1074;&#1077;&#1090;&#1072;\&#1076;&#1083;&#1103;%20&#1087;&#1088;&#1077;&#1079;&#1077;&#1085;&#1090;&#1072;&#1094;&#1080;&#1081;\&#1055;&#1056;&#1045;&#1047;&#1045;&#1053;&#1058;&#1040;&#1062;&#1048;&#1048;\&#1050;&#1086;&#1083;&#1086;&#1082;&#1086;&#1083;&#1072;\&#1053;&#1072;&#1073;&#1072;&#1090;.mp3" TargetMode="External"/><Relationship Id="rId5" Type="http://schemas.openxmlformats.org/officeDocument/2006/relationships/image" Target="../media/image59.png"/><Relationship Id="rId4" Type="http://schemas.openxmlformats.org/officeDocument/2006/relationships/image" Target="../media/image58.jpeg"/></Relationships>
</file>

<file path=ppt/slides/_rels/slide4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audio" Target="file:///D:\&#1052;&#1086;&#1080;%20&#1076;&#1086;&#1082;&#1091;&#1084;&#1077;&#1085;&#1090;&#1099;\&#1057;&#1074;&#1077;&#1090;&#1072;\&#1076;&#1083;&#1103;%20&#1087;&#1088;&#1077;&#1079;&#1077;&#1085;&#1090;&#1072;&#1094;&#1080;&#1081;\&#1055;&#1056;&#1045;&#1047;&#1045;&#1053;&#1058;&#1040;&#1062;&#1048;&#1048;\&#1050;&#1086;&#1083;&#1086;&#1082;&#1086;&#1083;&#1072;\&#1082;&#1086;&#1083;&#1086;&#1082;&#1086;&#1083;.mp3" TargetMode="External"/><Relationship Id="rId1" Type="http://schemas.openxmlformats.org/officeDocument/2006/relationships/audio" Target="file:///D:\&#1052;&#1086;&#1080;%20&#1076;&#1086;&#1082;&#1091;&#1084;&#1077;&#1085;&#1090;&#1099;\&#1057;&#1074;&#1077;&#1090;&#1072;\&#1076;&#1083;&#1103;%20&#1087;&#1088;&#1077;&#1079;&#1077;&#1085;&#1090;&#1072;&#1094;&#1080;&#1081;\&#1055;&#1056;&#1045;&#1047;&#1045;&#1053;&#1058;&#1040;&#1062;&#1048;&#1048;\&#1050;&#1086;&#1083;&#1086;&#1082;&#1086;&#1083;&#1072;\&#1042;&#1077;&#1095;&#1077;&#1088;&#1085;&#1080;&#1081;%20&#1079;&#1074;&#1086;&#1085;.mp3"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slide" Target="slide4.xml"/></Relationships>
</file>

<file path=ppt/slides/_rels/slide6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slideLayout" Target="../slideLayouts/slideLayout7.xml"/><Relationship Id="rId1" Type="http://schemas.openxmlformats.org/officeDocument/2006/relationships/audio" Target="file:///D:\&#1052;&#1086;&#1080;%20&#1076;&#1086;&#1082;&#1091;&#1084;&#1077;&#1085;&#1090;&#1099;\&#1057;&#1074;&#1077;&#1090;&#1072;\&#1076;&#1083;&#1103;%20&#1087;&#1088;&#1077;&#1079;&#1077;&#1085;&#1090;&#1072;&#1094;&#1080;&#1081;\&#1055;&#1056;&#1045;&#1047;&#1045;&#1053;&#1058;&#1040;&#1062;&#1048;&#1048;\&#1050;&#1086;&#1083;&#1086;&#1082;&#1086;&#1083;&#1072;\&#1082;&#1086;&#1083;&#1086;&#1082;&#1086;&#1083;.mp3" TargetMode="External"/><Relationship Id="rId4" Type="http://schemas.openxmlformats.org/officeDocument/2006/relationships/image" Target="../media/image75.png"/></Relationships>
</file>

<file path=ppt/slides/_rels/slide6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86.png"/><Relationship Id="rId2" Type="http://schemas.openxmlformats.org/officeDocument/2006/relationships/audio" Target="file:///D:\&#1052;&#1086;&#1080;%20&#1076;&#1086;&#1082;&#1091;&#1084;&#1077;&#1085;&#1090;&#1099;\&#1057;&#1074;&#1077;&#1090;&#1072;\&#1076;&#1083;&#1103;%20&#1087;&#1088;&#1077;&#1079;&#1077;&#1085;&#1090;&#1072;&#1094;&#1080;&#1081;\&#1055;&#1056;&#1045;&#1047;&#1045;&#1053;&#1058;&#1040;&#1062;&#1048;&#1048;\&#1050;&#1086;&#1083;&#1086;&#1082;&#1086;&#1083;&#1072;\&#1082;&#1086;&#1083;&#1086;&#1082;&#1086;&#1083;.mp3" TargetMode="External"/><Relationship Id="rId1" Type="http://schemas.openxmlformats.org/officeDocument/2006/relationships/audio" Target="file:///D:\&#1052;&#1086;&#1080;%20&#1076;&#1086;&#1082;&#1091;&#1084;&#1077;&#1085;&#1090;&#1099;\&#1057;&#1074;&#1077;&#1090;&#1072;\&#1076;&#1083;&#1103;%20&#1087;&#1088;&#1077;&#1079;&#1077;&#1085;&#1090;&#1072;&#1094;&#1080;&#1081;\&#1055;&#1056;&#1045;&#1047;&#1045;&#1053;&#1058;&#1040;&#1062;&#1048;&#1048;\&#1050;&#1086;&#1083;&#1086;&#1082;&#1086;&#1083;&#1072;\&#1055;&#1086;&#1075;&#1088;&#1077;&#1073;&#1072;&#1083;&#1100;&#1085;&#1099;&#1081;%20&#1087;&#1077;&#1088;&#1077;&#1079;&#1074;&#1086;&#1085;%20&#1088;&#1091;&#1089;&#1089;&#1082;&#1080;&#1081;%20&#1057;&#1077;&#1074;&#1077;&#1088;.mp3" TargetMode="External"/><Relationship Id="rId6" Type="http://schemas.openxmlformats.org/officeDocument/2006/relationships/image" Target="../media/image85.png"/><Relationship Id="rId5" Type="http://schemas.openxmlformats.org/officeDocument/2006/relationships/image" Target="../media/image84.jpeg"/><Relationship Id="rId4" Type="http://schemas.openxmlformats.org/officeDocument/2006/relationships/notesSlide" Target="../notesSlides/notesSlide9.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audio" Target="file:///D:\&#1052;&#1086;&#1080;%20&#1076;&#1086;&#1082;&#1091;&#1084;&#1077;&#1085;&#1090;&#1099;\&#1057;&#1074;&#1077;&#1090;&#1072;\&#1076;&#1083;&#1103;%20&#1087;&#1088;&#1077;&#1079;&#1077;&#1085;&#1090;&#1072;&#1094;&#1080;&#1081;\&#1055;&#1056;&#1045;&#1047;&#1045;&#1053;&#1058;&#1040;&#1062;&#1048;&#1048;\&#1050;&#1086;&#1083;&#1086;&#1082;&#1086;&#1083;&#1072;\&#1055;&#1088;&#1072;&#1079;&#1076;&#1085;&#1080;&#1095;&#1085;&#1099;&#1081;%20&#1079;&#1074;&#1086;&#1085;%20&#1074;&#1086;%20&#1074;&#1089;&#1103;%20&#1090;&#1103;&#1078;&#1082;&#1072;&#1103;%20&#1056;&#1091;&#1089;&#1089;&#1082;&#1080;&#1077;%20&#1090;&#1088;&#1072;&#1076;&#1080;&#1094;&#1080;&#1086;&#1085;&#1085;&#1099;&#1077;.mp3" TargetMode="External"/><Relationship Id="rId5" Type="http://schemas.openxmlformats.org/officeDocument/2006/relationships/image" Target="../media/image99.png"/><Relationship Id="rId4" Type="http://schemas.openxmlformats.org/officeDocument/2006/relationships/image" Target="../media/image98.jpeg"/></Relationships>
</file>

<file path=ppt/slides/_rels/slide81.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04.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slideLayout" Target="../slideLayouts/slideLayout7.xml"/><Relationship Id="rId1" Type="http://schemas.openxmlformats.org/officeDocument/2006/relationships/audio" Target="file:///D:\&#1052;&#1086;&#1080;%20&#1076;&#1086;&#1082;&#1091;&#1084;&#1077;&#1085;&#1090;&#1099;\&#1057;&#1074;&#1077;&#1090;&#1072;\&#1076;&#1083;&#1103;%20&#1087;&#1088;&#1077;&#1079;&#1077;&#1085;&#1090;&#1072;&#1094;&#1080;&#1081;\&#1055;&#1056;&#1045;&#1047;&#1045;&#1053;&#1058;&#1040;&#1062;&#1048;&#1048;\&#1050;&#1086;&#1083;&#1086;&#1082;&#1086;&#1083;&#1072;\&#1082;&#1086;&#1083;&#1086;&#1082;&#1086;&#1083;.mp3" TargetMode="External"/><Relationship Id="rId4" Type="http://schemas.openxmlformats.org/officeDocument/2006/relationships/image" Target="../media/image106.png"/></Relationships>
</file>

<file path=ppt/slides/_rels/slide87.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12.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slideLayout" Target="../slideLayouts/slideLayout7.xml"/><Relationship Id="rId1" Type="http://schemas.openxmlformats.org/officeDocument/2006/relationships/audio" Target="file:///D:\&#1052;&#1086;&#1080;%20&#1076;&#1086;&#1082;&#1091;&#1084;&#1077;&#1085;&#1090;&#1099;\&#1057;&#1074;&#1077;&#1090;&#1072;\&#1076;&#1083;&#1103;%20&#1087;&#1088;&#1077;&#1079;&#1077;&#1085;&#1090;&#1072;&#1094;&#1080;&#1081;\&#1055;&#1056;&#1045;&#1047;&#1045;&#1053;&#1058;&#1040;&#1062;&#1048;&#1048;\&#1050;&#1086;&#1083;&#1086;&#1082;&#1086;&#1083;&#1072;\&#1082;&#1086;&#1083;&#1086;&#1082;&#1086;&#1083;.mp3" TargetMode="External"/><Relationship Id="rId4" Type="http://schemas.openxmlformats.org/officeDocument/2006/relationships/image" Target="../media/image114.png"/></Relationships>
</file>

<file path=ppt/slides/_rels/slide94.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audio" Target="file:///D:\&#1052;&#1086;&#1080;%20&#1076;&#1086;&#1082;&#1091;&#1084;&#1077;&#1085;&#1090;&#1099;\&#1057;&#1074;&#1077;&#1090;&#1072;\&#1076;&#1083;&#1103;%20&#1087;&#1088;&#1077;&#1079;&#1077;&#1085;&#1090;&#1072;&#1094;&#1080;&#1081;\&#1055;&#1056;&#1045;&#1047;&#1045;&#1053;&#1058;&#1040;&#1062;&#1048;&#1048;\&#1050;&#1086;&#1083;&#1086;&#1082;&#1086;&#1083;&#1072;\&#1055;&#1086;&#1074;&#1089;&#1077;&#1076;&#1085;&#1077;&#1074;&#1085;&#1099;&#1081;%20&#1087;&#1077;&#1088;&#1077;&#1079;&#1074;&#1086;&#1085;%20&#1088;&#1091;&#1089;&#1089;&#1082;&#1080;&#1081;%20&#1057;&#1077;&#1074;&#1077;&#1088;1.mp3" TargetMode="External"/><Relationship Id="rId7" Type="http://schemas.openxmlformats.org/officeDocument/2006/relationships/notesSlide" Target="../notesSlides/notesSlide11.xml"/><Relationship Id="rId12" Type="http://schemas.openxmlformats.org/officeDocument/2006/relationships/image" Target="../media/image124.png"/><Relationship Id="rId2" Type="http://schemas.openxmlformats.org/officeDocument/2006/relationships/audio" Target="file:///D:\&#1052;&#1086;&#1080;%20&#1076;&#1086;&#1082;&#1091;&#1084;&#1077;&#1085;&#1090;&#1099;\&#1057;&#1074;&#1077;&#1090;&#1072;\&#1076;&#1083;&#1103;%20&#1087;&#1088;&#1077;&#1079;&#1077;&#1085;&#1090;&#1072;&#1094;&#1080;&#1081;\&#1055;&#1056;&#1045;&#1047;&#1045;&#1053;&#1058;&#1040;&#1062;&#1048;&#1048;\&#1050;&#1086;&#1083;&#1086;&#1082;&#1086;&#1083;&#1072;\&#1055;&#1086;&#1074;&#1089;&#1077;&#1076;&#1085;&#1077;&#1074;&#1085;&#1099;&#1081;%20&#1087;&#1077;&#1088;&#1077;&#1079;&#1074;&#1086;&#1085;%20&#1088;&#1091;&#1089;&#1089;&#1082;&#1080;&#1081;%20&#1057;&#1077;&#1074;&#1077;&#1088;.mp3" TargetMode="External"/><Relationship Id="rId1" Type="http://schemas.openxmlformats.org/officeDocument/2006/relationships/audio" Target="file:///D:\&#1052;&#1086;&#1080;%20&#1076;&#1086;&#1082;&#1091;&#1084;&#1077;&#1085;&#1090;&#1099;\&#1057;&#1074;&#1077;&#1090;&#1072;\&#1076;&#1083;&#1103;%20&#1087;&#1088;&#1077;&#1079;&#1077;&#1085;&#1090;&#1072;&#1094;&#1080;&#1081;\&#1055;&#1056;&#1045;&#1047;&#1045;&#1053;&#1058;&#1040;&#1062;&#1048;&#1048;\&#1050;&#1086;&#1083;&#1086;&#1082;&#1086;&#1083;&#1072;\&#1041;&#1083;&#1072;&#1075;&#1086;&#1074;&#1077;&#1089;&#1090;%20&#1050;&#1080;&#1077;&#1074;&#1086;-&#1055;&#1077;&#1095;&#1077;&#1088;&#1089;&#1082;&#1086;&#1081;%20&#1083;&#1072;&#1074;&#1088;&#1099;.mp3" TargetMode="External"/><Relationship Id="rId6" Type="http://schemas.openxmlformats.org/officeDocument/2006/relationships/slideLayout" Target="../slideLayouts/slideLayout7.xml"/><Relationship Id="rId11" Type="http://schemas.openxmlformats.org/officeDocument/2006/relationships/image" Target="../media/image123.png"/><Relationship Id="rId5" Type="http://schemas.openxmlformats.org/officeDocument/2006/relationships/audio" Target="file:///D:\&#1052;&#1086;&#1080;%20&#1076;&#1086;&#1082;&#1091;&#1084;&#1077;&#1085;&#1090;&#1099;\&#1057;&#1074;&#1077;&#1090;&#1072;\&#1076;&#1083;&#1103;%20&#1087;&#1088;&#1077;&#1079;&#1077;&#1085;&#1090;&#1072;&#1094;&#1080;&#1081;\&#1055;&#1056;&#1045;&#1047;&#1045;&#1053;&#1058;&#1040;&#1062;&#1048;&#1048;\&#1050;&#1086;&#1083;&#1086;&#1082;&#1086;&#1083;&#1072;\&#1058;&#1088;&#1077;&#1079;&#1074;&#1086;&#1085;%20&#1089;%20&#1087;&#1077;&#1088;&#1077;&#1073;&#1086;&#1088;&#1086;&#1084;.mp3" TargetMode="External"/><Relationship Id="rId10" Type="http://schemas.openxmlformats.org/officeDocument/2006/relationships/image" Target="../media/image122.png"/><Relationship Id="rId4" Type="http://schemas.openxmlformats.org/officeDocument/2006/relationships/audio" Target="file:///D:\&#1052;&#1086;&#1080;%20&#1076;&#1086;&#1082;&#1091;&#1084;&#1077;&#1085;&#1090;&#1099;\&#1057;&#1074;&#1077;&#1090;&#1072;\&#1076;&#1083;&#1103;%20&#1087;&#1088;&#1077;&#1079;&#1077;&#1085;&#1090;&#1072;&#1094;&#1080;&#1081;\&#1055;&#1056;&#1045;&#1047;&#1045;&#1053;&#1058;&#1040;&#1062;&#1048;&#1048;\&#1050;&#1086;&#1083;&#1086;&#1082;&#1086;&#1083;&#1072;\&#1055;&#1088;&#1072;&#1079;&#1076;&#1085;&#1080;&#1095;&#1085;&#1099;&#1081;%20&#1090;&#1088;&#1077;&#1079;&#1074;&#1086;&#1085;%20&#1050;&#1055;&#1051;.mp3" TargetMode="External"/><Relationship Id="rId9" Type="http://schemas.openxmlformats.org/officeDocument/2006/relationships/image" Target="../media/image1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1052736"/>
            <a:ext cx="6048672" cy="2123658"/>
          </a:xfrm>
          <a:prstGeom prst="rect">
            <a:avLst/>
          </a:prstGeom>
          <a:noFill/>
        </p:spPr>
        <p:txBody>
          <a:bodyPr wrap="square" rtlCol="0">
            <a:spAutoFit/>
          </a:bodyPr>
          <a:lstStyle/>
          <a:p>
            <a:r>
              <a:rPr lang="ru-RU" sz="4400" dirty="0" smtClean="0"/>
              <a:t>Урок – исследование « Колокола на Руси»</a:t>
            </a:r>
          </a:p>
          <a:p>
            <a:endParaRPr lang="ru-RU" sz="4400" dirty="0"/>
          </a:p>
        </p:txBody>
      </p:sp>
      <p:sp>
        <p:nvSpPr>
          <p:cNvPr id="3" name="TextBox 2"/>
          <p:cNvSpPr txBox="1"/>
          <p:nvPr/>
        </p:nvSpPr>
        <p:spPr>
          <a:xfrm>
            <a:off x="3419872" y="5157192"/>
            <a:ext cx="5040560" cy="646331"/>
          </a:xfrm>
          <a:prstGeom prst="rect">
            <a:avLst/>
          </a:prstGeom>
          <a:noFill/>
        </p:spPr>
        <p:txBody>
          <a:bodyPr wrap="square" rtlCol="0">
            <a:spAutoFit/>
          </a:bodyPr>
          <a:lstStyle/>
          <a:p>
            <a:r>
              <a:rPr lang="ru-RU" dirty="0" smtClean="0"/>
              <a:t>Учитель музыки МАОУ « СОШ №55» </a:t>
            </a:r>
          </a:p>
          <a:p>
            <a:r>
              <a:rPr lang="ru-RU" dirty="0" smtClean="0"/>
              <a:t>Лёвина Елена Валериевна</a:t>
            </a:r>
            <a:endParaRPr lang="ru-RU" dirty="0"/>
          </a:p>
        </p:txBody>
      </p:sp>
    </p:spTree>
    <p:extLst>
      <p:ext uri="{BB962C8B-B14F-4D97-AF65-F5344CB8AC3E}">
        <p14:creationId xmlns:p14="http://schemas.microsoft.com/office/powerpoint/2010/main" val="1430066296"/>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Прямоугольник 1"/>
          <p:cNvSpPr>
            <a:spLocks noChangeArrowheads="1"/>
          </p:cNvSpPr>
          <p:nvPr/>
        </p:nvSpPr>
        <p:spPr bwMode="auto">
          <a:xfrm>
            <a:off x="428625" y="571500"/>
            <a:ext cx="4214813"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Колокольное дело начало развиваться в России позже, чем на Западе, и достигло своих вершин также позднее, в XVII веке, но вершины эти были самыми высокими: крупнейшие из русских колоколов не имеют себе равных по весу, а самые благозвучные достойно представляют нашу Родину. Недаром один из иноземных гостей Бориса Годунова с восхищением пишет в своих заметках о больших колоколах Московского Кремля, "далеко превосходящих эрфуртский по величине и звучности".</a:t>
            </a:r>
          </a:p>
        </p:txBody>
      </p:sp>
      <p:pic>
        <p:nvPicPr>
          <p:cNvPr id="3" name="Рисунок 2" descr="130907_bell.jpg"/>
          <p:cNvPicPr>
            <a:picLocks noChangeAspect="1"/>
          </p:cNvPicPr>
          <p:nvPr/>
        </p:nvPicPr>
        <p:blipFill>
          <a:blip r:embed="rId2"/>
          <a:stretch>
            <a:fillRect/>
          </a:stretch>
        </p:blipFill>
        <p:spPr>
          <a:xfrm>
            <a:off x="4857750" y="571500"/>
            <a:ext cx="3762375" cy="5500688"/>
          </a:xfrm>
          <a:prstGeom prst="rect">
            <a:avLst/>
          </a:prstGeom>
          <a:ln w="57150">
            <a:solidFill>
              <a:schemeClr val="accent5">
                <a:lumMod val="60000"/>
                <a:lumOff val="40000"/>
              </a:schemeClr>
            </a:solidFill>
          </a:ln>
        </p:spPr>
      </p:pic>
    </p:spTree>
  </p:cSld>
  <p:clrMapOvr>
    <a:masterClrMapping/>
  </p:clrMapOvr>
  <p:transition spd="med">
    <p:split orient="vert"/>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Прямоугольник 1"/>
          <p:cNvSpPr>
            <a:spLocks noChangeArrowheads="1"/>
          </p:cNvSpPr>
          <p:nvPr/>
        </p:nvSpPr>
        <p:spPr bwMode="auto">
          <a:xfrm>
            <a:off x="285750" y="1643063"/>
            <a:ext cx="300037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Если подбор колоколов на звоннице был достаточно обширен, то они обычно подразделялись на три основные группы:</a:t>
            </a:r>
          </a:p>
          <a:p>
            <a:pPr algn="just"/>
            <a:r>
              <a:rPr lang="ru-RU" altLang="ru-RU" sz="2400" b="1"/>
              <a:t>большие,</a:t>
            </a:r>
          </a:p>
          <a:p>
            <a:pPr algn="just"/>
            <a:r>
              <a:rPr lang="ru-RU" altLang="ru-RU" sz="2400" b="1"/>
              <a:t>средние,</a:t>
            </a:r>
          </a:p>
          <a:p>
            <a:pPr algn="just"/>
            <a:r>
              <a:rPr lang="ru-RU" altLang="ru-RU" sz="2400" b="1"/>
              <a:t>мелкие.</a:t>
            </a:r>
          </a:p>
        </p:txBody>
      </p:sp>
      <p:pic>
        <p:nvPicPr>
          <p:cNvPr id="3" name="Рисунок 2" descr="eskiz_obyom2_variant2.jpg"/>
          <p:cNvPicPr>
            <a:picLocks noChangeAspect="1"/>
          </p:cNvPicPr>
          <p:nvPr/>
        </p:nvPicPr>
        <p:blipFill>
          <a:blip r:embed="rId2"/>
          <a:stretch>
            <a:fillRect/>
          </a:stretch>
        </p:blipFill>
        <p:spPr>
          <a:xfrm>
            <a:off x="3429000" y="428625"/>
            <a:ext cx="5359400" cy="5929313"/>
          </a:xfrm>
          <a:prstGeom prst="rect">
            <a:avLst/>
          </a:prstGeom>
          <a:ln w="57150">
            <a:solidFill>
              <a:schemeClr val="accent5">
                <a:lumMod val="60000"/>
                <a:lumOff val="40000"/>
              </a:schemeClr>
            </a:solidFill>
          </a:ln>
        </p:spPr>
      </p:pic>
      <p:sp>
        <p:nvSpPr>
          <p:cNvPr id="101380" name="TextBox 6"/>
          <p:cNvSpPr txBox="1">
            <a:spLocks noChangeArrowheads="1"/>
          </p:cNvSpPr>
          <p:nvPr/>
        </p:nvSpPr>
        <p:spPr bwMode="auto">
          <a:xfrm>
            <a:off x="428625" y="500063"/>
            <a:ext cx="2857500" cy="830262"/>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sz="2400" b="1"/>
              <a:t>ТИПЫ </a:t>
            </a:r>
          </a:p>
          <a:p>
            <a:pPr algn="ctr"/>
            <a:r>
              <a:rPr lang="ru-RU" altLang="ru-RU" sz="2400" b="1"/>
              <a:t>КОЛОКОЛОВ</a:t>
            </a:r>
          </a:p>
        </p:txBody>
      </p:sp>
    </p:spTree>
  </p:cSld>
  <p:clrMapOvr>
    <a:masterClrMapping/>
  </p:clrMapOvr>
  <p:transition spd="med">
    <p:split orient="vert"/>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Прямоугольник 7"/>
          <p:cNvSpPr>
            <a:spLocks noChangeArrowheads="1"/>
          </p:cNvSpPr>
          <p:nvPr/>
        </p:nvSpPr>
        <p:spPr bwMode="auto">
          <a:xfrm>
            <a:off x="928688" y="3214688"/>
            <a:ext cx="75723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                 , альтовые колокола своим звучанием заполняют промежутки между ударами большого и образуют основной рисунок звона.</a:t>
            </a:r>
          </a:p>
        </p:txBody>
      </p:sp>
      <p:sp>
        <p:nvSpPr>
          <p:cNvPr id="102403" name="Прямоугольник 6"/>
          <p:cNvSpPr>
            <a:spLocks noChangeArrowheads="1"/>
          </p:cNvSpPr>
          <p:nvPr/>
        </p:nvSpPr>
        <p:spPr bwMode="auto">
          <a:xfrm>
            <a:off x="857250" y="928688"/>
            <a:ext cx="764381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                   (благовестник), низко звучащий басовый колокол задает темп звону. Его удары редки и размеренны, поскольку тяжелые языки с их огромной инерцией лишь незначительно поддаются усилиям звонарей и сохраняют период своих качаний практически неизменным (впрочем, опытным звонарям удается бить в один край или даже пропускать удар).</a:t>
            </a:r>
          </a:p>
        </p:txBody>
      </p:sp>
      <p:sp>
        <p:nvSpPr>
          <p:cNvPr id="102404" name="Прямоугольник 1"/>
          <p:cNvSpPr>
            <a:spLocks noChangeArrowheads="1"/>
          </p:cNvSpPr>
          <p:nvPr/>
        </p:nvSpPr>
        <p:spPr bwMode="auto">
          <a:xfrm>
            <a:off x="571500" y="4572000"/>
            <a:ext cx="7858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                       , зазвонные завершают его мелодико-ритмическую фигурацию.</a:t>
            </a:r>
          </a:p>
        </p:txBody>
      </p:sp>
      <p:sp>
        <p:nvSpPr>
          <p:cNvPr id="3" name="Скругленный прямоугольник 2">
            <a:hlinkClick r:id="rId4" action="ppaction://hlinksldjump"/>
          </p:cNvPr>
          <p:cNvSpPr/>
          <p:nvPr/>
        </p:nvSpPr>
        <p:spPr>
          <a:xfrm>
            <a:off x="571472" y="857232"/>
            <a:ext cx="1857388" cy="428628"/>
          </a:xfrm>
          <a:prstGeom prst="roundRect">
            <a:avLst/>
          </a:prstGeom>
          <a:solidFill>
            <a:schemeClr val="accent5">
              <a:lumMod val="60000"/>
              <a:lumOff val="40000"/>
            </a:schemeClr>
          </a:solidFill>
          <a:ln>
            <a:solidFill>
              <a:srgbClr val="FFC000"/>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chemeClr val="tx2">
                    <a:lumMod val="50000"/>
                  </a:schemeClr>
                </a:solidFill>
              </a:rPr>
              <a:t>Большой</a:t>
            </a:r>
          </a:p>
        </p:txBody>
      </p:sp>
      <p:sp>
        <p:nvSpPr>
          <p:cNvPr id="4" name="Скругленный прямоугольник 3">
            <a:hlinkClick r:id="rId5" action="ppaction://hlinksldjump" tooltip="К типам колоколов"/>
          </p:cNvPr>
          <p:cNvSpPr/>
          <p:nvPr/>
        </p:nvSpPr>
        <p:spPr>
          <a:xfrm>
            <a:off x="642910" y="3071810"/>
            <a:ext cx="1785950" cy="428628"/>
          </a:xfrm>
          <a:prstGeom prst="roundRect">
            <a:avLst/>
          </a:prstGeom>
          <a:solidFill>
            <a:schemeClr val="accent5">
              <a:lumMod val="60000"/>
              <a:lumOff val="40000"/>
            </a:schemeClr>
          </a:solidFill>
          <a:ln>
            <a:solidFill>
              <a:srgbClr val="FFC000"/>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chemeClr val="tx2">
                    <a:lumMod val="50000"/>
                  </a:schemeClr>
                </a:solidFill>
              </a:rPr>
              <a:t>Средние</a:t>
            </a:r>
          </a:p>
        </p:txBody>
      </p:sp>
      <p:sp>
        <p:nvSpPr>
          <p:cNvPr id="5" name="Скругленный прямоугольник 4">
            <a:hlinkClick r:id="rId6" action="ppaction://hlinksldjump"/>
          </p:cNvPr>
          <p:cNvSpPr/>
          <p:nvPr/>
        </p:nvSpPr>
        <p:spPr>
          <a:xfrm>
            <a:off x="642910" y="4429132"/>
            <a:ext cx="1785950" cy="428628"/>
          </a:xfrm>
          <a:prstGeom prst="roundRect">
            <a:avLst/>
          </a:prstGeom>
          <a:solidFill>
            <a:schemeClr val="accent5">
              <a:lumMod val="60000"/>
              <a:lumOff val="40000"/>
            </a:schemeClr>
          </a:solidFill>
          <a:ln>
            <a:solidFill>
              <a:srgbClr val="FFC000"/>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chemeClr val="tx2">
                    <a:lumMod val="50000"/>
                  </a:schemeClr>
                </a:solidFill>
              </a:rPr>
              <a:t>Мелкие</a:t>
            </a:r>
          </a:p>
        </p:txBody>
      </p:sp>
      <p:sp>
        <p:nvSpPr>
          <p:cNvPr id="6" name="Стрелка влево 5">
            <a:hlinkClick r:id="rId7" action="ppaction://hlinksldjump" tooltip="К содержанию"/>
          </p:cNvPr>
          <p:cNvSpPr/>
          <p:nvPr/>
        </p:nvSpPr>
        <p:spPr>
          <a:xfrm>
            <a:off x="7215206" y="5786454"/>
            <a:ext cx="1071570" cy="627508"/>
          </a:xfrm>
          <a:prstGeom prst="leftArrow">
            <a:avLst/>
          </a:prstGeom>
          <a:solidFill>
            <a:schemeClr val="accent5">
              <a:lumMod val="60000"/>
              <a:lumOff val="40000"/>
            </a:schemeClr>
          </a:solidFill>
          <a:ln>
            <a:solidFill>
              <a:srgbClr val="FFC000"/>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2417" name="TextBox 8"/>
          <p:cNvSpPr txBox="1">
            <a:spLocks noChangeArrowheads="1"/>
          </p:cNvSpPr>
          <p:nvPr/>
        </p:nvSpPr>
        <p:spPr bwMode="auto">
          <a:xfrm>
            <a:off x="2786063" y="357188"/>
            <a:ext cx="3714750" cy="461962"/>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sz="2400" b="1"/>
              <a:t>ТИПЫ   КОЛОКОЛОВ</a:t>
            </a:r>
          </a:p>
        </p:txBody>
      </p:sp>
      <p:pic>
        <p:nvPicPr>
          <p:cNvPr id="10" name="Звон в ростовской традиции.mp3">
            <a:hlinkClick r:id="" action="ppaction://media"/>
          </p:cNvPr>
          <p:cNvPicPr>
            <a:picLocks noRot="1" noChangeAspect="1"/>
          </p:cNvPicPr>
          <p:nvPr>
            <a:audioFile r:link="rId1"/>
          </p:nvPr>
        </p:nvPicPr>
        <p:blipFill>
          <a:blip r:embed="rId8">
            <a:extLst>
              <a:ext uri="{28A0092B-C50C-407E-A947-70E740481C1C}">
                <a14:useLocalDpi xmlns:a14="http://schemas.microsoft.com/office/drawing/2010/main" val="0"/>
              </a:ext>
            </a:extLst>
          </a:blip>
          <a:srcRect/>
          <a:stretch>
            <a:fillRect/>
          </a:stretch>
        </p:blipFill>
        <p:spPr bwMode="auto">
          <a:xfrm>
            <a:off x="3714750" y="53578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Прямоугольник 10"/>
          <p:cNvSpPr/>
          <p:nvPr/>
        </p:nvSpPr>
        <p:spPr>
          <a:xfrm>
            <a:off x="2857500" y="5715000"/>
            <a:ext cx="2047875" cy="276225"/>
          </a:xfrm>
          <a:prstGeom prst="rect">
            <a:avLst/>
          </a:prstGeom>
        </p:spPr>
        <p:txBody>
          <a:bodyPr wrap="none">
            <a:spAutoFit/>
          </a:bodyPr>
          <a:lstStyle/>
          <a:p>
            <a:pPr fontAlgn="auto">
              <a:spcBef>
                <a:spcPts val="0"/>
              </a:spcBef>
              <a:spcAft>
                <a:spcPts val="0"/>
              </a:spcAft>
              <a:defRPr/>
            </a:pPr>
            <a:r>
              <a:rPr lang="ru-RU" sz="1200" dirty="0">
                <a:solidFill>
                  <a:schemeClr val="tx1">
                    <a:lumMod val="65000"/>
                    <a:lumOff val="35000"/>
                  </a:schemeClr>
                </a:solidFill>
                <a:latin typeface="+mn-lt"/>
              </a:rPr>
              <a:t>Звон в ростовской традиции</a:t>
            </a:r>
            <a:endParaRPr lang="ru-RU" sz="1200" dirty="0">
              <a:solidFill>
                <a:schemeClr val="tx1">
                  <a:lumMod val="65000"/>
                  <a:lumOff val="35000"/>
                </a:schemeClr>
              </a:solidFill>
              <a:latin typeface="+mn-lt"/>
            </a:endParaRPr>
          </a:p>
        </p:txBody>
      </p:sp>
    </p:spTree>
  </p:cSld>
  <p:clrMapOvr>
    <a:masterClrMapping/>
  </p:clrMapOvr>
  <p:transition spd="med">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61292" fill="hold"/>
                                        <p:tgtEl>
                                          <p:spTgt spid="10"/>
                                        </p:tgtEl>
                                      </p:cBhvr>
                                    </p:cmd>
                                  </p:childTnLst>
                                </p:cTn>
                              </p:par>
                            </p:childTnLst>
                          </p:cTn>
                        </p:par>
                      </p:childTnLst>
                    </p:cTn>
                  </p:par>
                </p:childTnLst>
              </p:cTn>
              <p:nextCondLst>
                <p:cond evt="onClick" delay="0">
                  <p:tgtEl>
                    <p:spTgt spid="1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426" name="Прямоугольник 1"/>
          <p:cNvSpPr>
            <a:spLocks noChangeArrowheads="1"/>
          </p:cNvSpPr>
          <p:nvPr/>
        </p:nvSpPr>
        <p:spPr bwMode="auto">
          <a:xfrm>
            <a:off x="428625" y="285750"/>
            <a:ext cx="8286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400" b="1">
                <a:solidFill>
                  <a:srgbClr val="C00000"/>
                </a:solidFill>
              </a:rPr>
              <a:t>Благовестники</a:t>
            </a:r>
            <a:r>
              <a:rPr lang="ru-RU" altLang="ru-RU" sz="2000" b="1"/>
              <a:t> несут сигнальную функцию и, в основном, предназначены для созыва верующих на Богослужение. Их можно подразделить на следующие виды:</a:t>
            </a:r>
          </a:p>
        </p:txBody>
      </p:sp>
      <p:sp>
        <p:nvSpPr>
          <p:cNvPr id="3" name="Скругленный прямоугольник 2">
            <a:hlinkClick r:id="rId3" action="ppaction://hlinksldjump"/>
          </p:cNvPr>
          <p:cNvSpPr/>
          <p:nvPr/>
        </p:nvSpPr>
        <p:spPr>
          <a:xfrm>
            <a:off x="6000760" y="1285860"/>
            <a:ext cx="2500330" cy="428628"/>
          </a:xfrm>
          <a:prstGeom prst="roundRect">
            <a:avLst/>
          </a:prstGeom>
          <a:solidFill>
            <a:schemeClr val="accent5">
              <a:lumMod val="60000"/>
              <a:lumOff val="40000"/>
            </a:schemeClr>
          </a:solidFill>
          <a:ln>
            <a:solidFill>
              <a:srgbClr val="FFC000"/>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2800" b="1" dirty="0">
                <a:solidFill>
                  <a:schemeClr val="tx2">
                    <a:lumMod val="50000"/>
                  </a:schemeClr>
                </a:solidFill>
              </a:rPr>
              <a:t>Праздничные</a:t>
            </a:r>
          </a:p>
        </p:txBody>
      </p:sp>
      <p:sp>
        <p:nvSpPr>
          <p:cNvPr id="4" name="Скругленный прямоугольник 3">
            <a:hlinkClick r:id="rId4" action="ppaction://hlinksldjump"/>
          </p:cNvPr>
          <p:cNvSpPr/>
          <p:nvPr/>
        </p:nvSpPr>
        <p:spPr>
          <a:xfrm>
            <a:off x="6000760" y="2214554"/>
            <a:ext cx="2500330" cy="428628"/>
          </a:xfrm>
          <a:prstGeom prst="roundRect">
            <a:avLst/>
          </a:prstGeom>
          <a:solidFill>
            <a:schemeClr val="accent5">
              <a:lumMod val="60000"/>
              <a:lumOff val="40000"/>
            </a:schemeClr>
          </a:solidFill>
          <a:ln>
            <a:solidFill>
              <a:srgbClr val="FFC000"/>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2800" b="1" dirty="0">
                <a:solidFill>
                  <a:schemeClr val="tx2">
                    <a:lumMod val="50000"/>
                  </a:schemeClr>
                </a:solidFill>
              </a:rPr>
              <a:t>Воскресные</a:t>
            </a:r>
          </a:p>
        </p:txBody>
      </p:sp>
      <p:sp>
        <p:nvSpPr>
          <p:cNvPr id="5" name="Скругленный прямоугольник 4">
            <a:hlinkClick r:id="rId5" action="ppaction://hlinksldjump"/>
          </p:cNvPr>
          <p:cNvSpPr/>
          <p:nvPr/>
        </p:nvSpPr>
        <p:spPr>
          <a:xfrm>
            <a:off x="6000760" y="3071810"/>
            <a:ext cx="2500330" cy="428628"/>
          </a:xfrm>
          <a:prstGeom prst="roundRect">
            <a:avLst/>
          </a:prstGeom>
          <a:solidFill>
            <a:schemeClr val="accent5">
              <a:lumMod val="60000"/>
              <a:lumOff val="40000"/>
            </a:schemeClr>
          </a:solidFill>
          <a:ln>
            <a:solidFill>
              <a:srgbClr val="FFC000"/>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2800" b="1" dirty="0">
                <a:solidFill>
                  <a:schemeClr val="tx2">
                    <a:lumMod val="50000"/>
                  </a:schemeClr>
                </a:solidFill>
              </a:rPr>
              <a:t>Постные</a:t>
            </a:r>
          </a:p>
        </p:txBody>
      </p:sp>
      <p:sp>
        <p:nvSpPr>
          <p:cNvPr id="6" name="Скругленный прямоугольник 5">
            <a:hlinkClick r:id="rId5" action="ppaction://hlinksldjump"/>
          </p:cNvPr>
          <p:cNvSpPr/>
          <p:nvPr/>
        </p:nvSpPr>
        <p:spPr>
          <a:xfrm>
            <a:off x="6000760" y="4000504"/>
            <a:ext cx="2500330" cy="428628"/>
          </a:xfrm>
          <a:prstGeom prst="roundRect">
            <a:avLst/>
          </a:prstGeom>
          <a:solidFill>
            <a:schemeClr val="accent5">
              <a:lumMod val="60000"/>
              <a:lumOff val="40000"/>
            </a:schemeClr>
          </a:solidFill>
          <a:ln>
            <a:solidFill>
              <a:srgbClr val="FFC000"/>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2800" b="1" dirty="0" err="1">
                <a:solidFill>
                  <a:schemeClr val="tx2">
                    <a:lumMod val="50000"/>
                  </a:schemeClr>
                </a:solidFill>
              </a:rPr>
              <a:t>Полиелейные</a:t>
            </a:r>
            <a:endParaRPr lang="ru-RU" sz="2800" b="1" dirty="0">
              <a:solidFill>
                <a:schemeClr val="tx2">
                  <a:lumMod val="50000"/>
                </a:schemeClr>
              </a:solidFill>
            </a:endParaRPr>
          </a:p>
        </p:txBody>
      </p:sp>
      <p:sp>
        <p:nvSpPr>
          <p:cNvPr id="7" name="Скругленный прямоугольник 6">
            <a:hlinkClick r:id="rId5" action="ppaction://hlinksldjump"/>
          </p:cNvPr>
          <p:cNvSpPr/>
          <p:nvPr/>
        </p:nvSpPr>
        <p:spPr>
          <a:xfrm>
            <a:off x="6000760" y="4929198"/>
            <a:ext cx="2500330" cy="428628"/>
          </a:xfrm>
          <a:prstGeom prst="roundRect">
            <a:avLst/>
          </a:prstGeom>
          <a:solidFill>
            <a:schemeClr val="accent5">
              <a:lumMod val="60000"/>
              <a:lumOff val="40000"/>
            </a:schemeClr>
          </a:solidFill>
          <a:ln>
            <a:solidFill>
              <a:srgbClr val="FFC000"/>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2800" b="1" dirty="0">
                <a:solidFill>
                  <a:schemeClr val="tx2">
                    <a:lumMod val="50000"/>
                  </a:schemeClr>
                </a:solidFill>
              </a:rPr>
              <a:t>Будничные</a:t>
            </a:r>
          </a:p>
        </p:txBody>
      </p:sp>
      <p:sp>
        <p:nvSpPr>
          <p:cNvPr id="8" name="Прямоугольник 7"/>
          <p:cNvSpPr/>
          <p:nvPr/>
        </p:nvSpPr>
        <p:spPr>
          <a:xfrm>
            <a:off x="428625" y="1500188"/>
            <a:ext cx="5214938" cy="1631950"/>
          </a:xfrm>
          <a:prstGeom prst="rect">
            <a:avLst/>
          </a:prstGeom>
          <a:ln w="28575">
            <a:solidFill>
              <a:schemeClr val="accent1">
                <a:lumMod val="50000"/>
              </a:schemeClr>
            </a:solidFill>
          </a:ln>
        </p:spPr>
        <p:txBody>
          <a:bodyPr>
            <a:spAutoFit/>
          </a:bodyPr>
          <a:lstStyle/>
          <a:p>
            <a:pPr indent="457200" algn="just" fontAlgn="auto">
              <a:spcBef>
                <a:spcPts val="0"/>
              </a:spcBef>
              <a:spcAft>
                <a:spcPts val="0"/>
              </a:spcAft>
              <a:defRPr/>
            </a:pPr>
            <a:r>
              <a:rPr lang="ru-RU" sz="2000" b="1" dirty="0">
                <a:latin typeface="+mn-lt"/>
              </a:rPr>
              <a:t>Помимо благовеста, большие колокола самостоятельно (без иных колоколов) используются при пении «Честнейшей…» на утрене и к «Достойно…» на Божественной Литургии.</a:t>
            </a:r>
            <a:endParaRPr lang="ru-RU" sz="2000" b="1" dirty="0">
              <a:latin typeface="+mn-lt"/>
            </a:endParaRPr>
          </a:p>
        </p:txBody>
      </p:sp>
      <p:sp>
        <p:nvSpPr>
          <p:cNvPr id="9" name="Прямоугольник 8"/>
          <p:cNvSpPr/>
          <p:nvPr/>
        </p:nvSpPr>
        <p:spPr>
          <a:xfrm>
            <a:off x="428625" y="3286125"/>
            <a:ext cx="5214938" cy="1938338"/>
          </a:xfrm>
          <a:prstGeom prst="rect">
            <a:avLst/>
          </a:prstGeom>
          <a:ln w="28575">
            <a:solidFill>
              <a:schemeClr val="accent1">
                <a:lumMod val="50000"/>
              </a:schemeClr>
            </a:solidFill>
          </a:ln>
        </p:spPr>
        <p:txBody>
          <a:bodyPr>
            <a:spAutoFit/>
          </a:bodyPr>
          <a:lstStyle/>
          <a:p>
            <a:pPr indent="457200" algn="just" fontAlgn="auto">
              <a:spcBef>
                <a:spcPts val="0"/>
              </a:spcBef>
              <a:spcAft>
                <a:spcPts val="0"/>
              </a:spcAft>
              <a:defRPr/>
            </a:pPr>
            <a:r>
              <a:rPr lang="ru-RU" sz="2000" b="1" dirty="0">
                <a:latin typeface="+mn-lt"/>
              </a:rPr>
              <a:t>Благовестники также используются при перезвонах, переборах, </a:t>
            </a:r>
            <a:r>
              <a:rPr lang="ru-RU" sz="2000" b="1" dirty="0" err="1">
                <a:latin typeface="+mn-lt"/>
              </a:rPr>
              <a:t>трезвонах</a:t>
            </a:r>
            <a:r>
              <a:rPr lang="ru-RU" sz="2000" b="1" dirty="0">
                <a:latin typeface="+mn-lt"/>
              </a:rPr>
              <a:t>. Таким образом, использование того или иного вида благовестника зависит от статуса службы, времени её совершения или момента Богослужения.</a:t>
            </a:r>
          </a:p>
        </p:txBody>
      </p:sp>
      <p:sp>
        <p:nvSpPr>
          <p:cNvPr id="10" name="Прямоугольник 9"/>
          <p:cNvSpPr/>
          <p:nvPr/>
        </p:nvSpPr>
        <p:spPr>
          <a:xfrm>
            <a:off x="428625" y="5357813"/>
            <a:ext cx="5214938" cy="1016000"/>
          </a:xfrm>
          <a:prstGeom prst="rect">
            <a:avLst/>
          </a:prstGeom>
          <a:ln w="28575">
            <a:solidFill>
              <a:schemeClr val="accent1">
                <a:lumMod val="50000"/>
              </a:schemeClr>
            </a:solidFill>
          </a:ln>
        </p:spPr>
        <p:txBody>
          <a:bodyPr>
            <a:spAutoFit/>
          </a:bodyPr>
          <a:lstStyle/>
          <a:p>
            <a:pPr indent="457200" algn="just" fontAlgn="auto">
              <a:spcBef>
                <a:spcPts val="0"/>
              </a:spcBef>
              <a:spcAft>
                <a:spcPts val="0"/>
              </a:spcAft>
              <a:defRPr/>
            </a:pPr>
            <a:r>
              <a:rPr lang="ru-RU" sz="2000" b="1" dirty="0">
                <a:latin typeface="+mn-lt"/>
              </a:rPr>
              <a:t>Кроме того, в группу благовестников можно включить так называемые часовые колокола, в которые «отбиваются» часы.</a:t>
            </a:r>
            <a:endParaRPr lang="ru-RU" sz="2000" b="1" dirty="0">
              <a:latin typeface="+mn-lt"/>
            </a:endParaRPr>
          </a:p>
        </p:txBody>
      </p:sp>
      <p:sp>
        <p:nvSpPr>
          <p:cNvPr id="11" name="Пятиугольник 10">
            <a:hlinkClick r:id="rId6" action="ppaction://hlinksldjump" tooltip="К типам колоколов"/>
          </p:cNvPr>
          <p:cNvSpPr/>
          <p:nvPr/>
        </p:nvSpPr>
        <p:spPr>
          <a:xfrm rot="10800000">
            <a:off x="7429520" y="6000768"/>
            <a:ext cx="928694" cy="357190"/>
          </a:xfrm>
          <a:prstGeom prst="homePlate">
            <a:avLst/>
          </a:prstGeom>
          <a:solidFill>
            <a:schemeClr val="accent5">
              <a:lumMod val="60000"/>
              <a:lumOff val="40000"/>
            </a:schemeClr>
          </a:solidFill>
          <a:ln>
            <a:solidFill>
              <a:srgbClr val="FFC000"/>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med">
    <p:split orient="vert"/>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50" name="Прямоугольник 1"/>
          <p:cNvSpPr>
            <a:spLocks noChangeArrowheads="1"/>
          </p:cNvSpPr>
          <p:nvPr/>
        </p:nvSpPr>
        <p:spPr bwMode="auto">
          <a:xfrm>
            <a:off x="428625" y="500063"/>
            <a:ext cx="4500563"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solidFill>
                  <a:srgbClr val="C00000"/>
                </a:solidFill>
              </a:rPr>
              <a:t>Праздничные</a:t>
            </a:r>
            <a:r>
              <a:rPr lang="ru-RU" altLang="ru-RU" sz="2000" b="1"/>
              <a:t> колокола используются:</a:t>
            </a:r>
          </a:p>
          <a:p>
            <a:pPr algn="just">
              <a:buFont typeface="Wingdings" pitchFamily="2" charset="2"/>
              <a:buChar char="§"/>
            </a:pPr>
            <a:endParaRPr lang="ru-RU" altLang="ru-RU" sz="2000" b="1"/>
          </a:p>
          <a:p>
            <a:pPr algn="just">
              <a:buFont typeface="Wingdings" pitchFamily="2" charset="2"/>
              <a:buChar char="§"/>
            </a:pPr>
            <a:r>
              <a:rPr lang="ru-RU" altLang="ru-RU" sz="2000" b="1"/>
              <a:t>   в двунадесятые праздники, </a:t>
            </a:r>
          </a:p>
          <a:p>
            <a:pPr algn="just">
              <a:buFont typeface="Wingdings" pitchFamily="2" charset="2"/>
              <a:buChar char="§"/>
            </a:pPr>
            <a:endParaRPr lang="ru-RU" altLang="ru-RU" sz="2000" b="1"/>
          </a:p>
          <a:p>
            <a:pPr algn="just">
              <a:buFont typeface="Wingdings" pitchFamily="2" charset="2"/>
              <a:buChar char="§"/>
            </a:pPr>
            <a:r>
              <a:rPr lang="ru-RU" altLang="ru-RU" sz="2000" b="1"/>
              <a:t>   праздник Святой Пасхи, </a:t>
            </a:r>
          </a:p>
          <a:p>
            <a:pPr algn="just">
              <a:buFont typeface="Wingdings" pitchFamily="2" charset="2"/>
              <a:buChar char="§"/>
            </a:pPr>
            <a:endParaRPr lang="ru-RU" altLang="ru-RU" sz="2000" b="1"/>
          </a:p>
          <a:p>
            <a:pPr algn="just">
              <a:buFont typeface="Wingdings" pitchFamily="2" charset="2"/>
              <a:buChar char="§"/>
            </a:pPr>
            <a:r>
              <a:rPr lang="ru-RU" altLang="ru-RU" sz="2000" b="1"/>
              <a:t>   при встрече епископа. </a:t>
            </a:r>
          </a:p>
          <a:p>
            <a:pPr algn="just">
              <a:buFont typeface="Wingdings" pitchFamily="2" charset="2"/>
              <a:buChar char="§"/>
            </a:pPr>
            <a:endParaRPr lang="ru-RU" altLang="ru-RU" sz="2000" b="1"/>
          </a:p>
          <a:p>
            <a:pPr algn="just">
              <a:buFont typeface="Wingdings" pitchFamily="2" charset="2"/>
              <a:buChar char="§"/>
            </a:pPr>
            <a:r>
              <a:rPr lang="ru-RU" altLang="ru-RU" sz="2000" b="1"/>
              <a:t>   Настоятель Храма может благословить использование праздничного колокола и в иные дни, например освящение престола в храме.</a:t>
            </a:r>
          </a:p>
          <a:p>
            <a:pPr algn="just"/>
            <a:endParaRPr lang="ru-RU" altLang="ru-RU" sz="2000" b="1"/>
          </a:p>
          <a:p>
            <a:pPr algn="just"/>
            <a:r>
              <a:rPr lang="ru-RU" altLang="ru-RU" sz="2000" b="1"/>
              <a:t>Праздничный колокол должен быть самым большим по весу в наборе колоколов.</a:t>
            </a:r>
          </a:p>
        </p:txBody>
      </p:sp>
      <p:sp>
        <p:nvSpPr>
          <p:cNvPr id="4" name="Нашивка 3">
            <a:hlinkClick r:id="rId6" action="ppaction://hlinksldjump" tooltip="К видам благовеста"/>
          </p:cNvPr>
          <p:cNvSpPr/>
          <p:nvPr/>
        </p:nvSpPr>
        <p:spPr>
          <a:xfrm rot="10800000">
            <a:off x="7643834" y="6072206"/>
            <a:ext cx="571504" cy="285752"/>
          </a:xfrm>
          <a:prstGeom prst="chevron">
            <a:avLst/>
          </a:prstGeom>
          <a:solidFill>
            <a:schemeClr val="accent5">
              <a:lumMod val="60000"/>
              <a:lumOff val="40000"/>
            </a:schemeClr>
          </a:solidFill>
          <a:ln>
            <a:solidFill>
              <a:srgbClr val="FFC000"/>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pic>
        <p:nvPicPr>
          <p:cNvPr id="5" name="Рисунок 4" descr="55983-3bc6b-15980123-m549x500.jpg"/>
          <p:cNvPicPr>
            <a:picLocks noChangeAspect="1"/>
          </p:cNvPicPr>
          <p:nvPr/>
        </p:nvPicPr>
        <p:blipFill>
          <a:blip r:embed="rId7"/>
          <a:stretch>
            <a:fillRect/>
          </a:stretch>
        </p:blipFill>
        <p:spPr>
          <a:xfrm>
            <a:off x="5118100" y="1214438"/>
            <a:ext cx="3578225" cy="4500562"/>
          </a:xfrm>
          <a:prstGeom prst="rect">
            <a:avLst/>
          </a:prstGeom>
          <a:ln w="57150">
            <a:solidFill>
              <a:schemeClr val="accent5">
                <a:lumMod val="60000"/>
                <a:lumOff val="40000"/>
              </a:schemeClr>
            </a:solidFill>
          </a:ln>
        </p:spPr>
      </p:pic>
      <p:pic>
        <p:nvPicPr>
          <p:cNvPr id="6" name="Рождественский звон КПЛ.mp3">
            <a:hlinkClick r:id="" action="ppaction://media"/>
          </p:cNvPr>
          <p:cNvPicPr>
            <a:picLocks noRot="1" noChangeAspect="1"/>
          </p:cNvPicPr>
          <p:nvPr>
            <a:audioFile r:link="rId1"/>
          </p:nvPr>
        </p:nvPicPr>
        <p:blipFill>
          <a:blip r:embed="rId8">
            <a:extLst>
              <a:ext uri="{28A0092B-C50C-407E-A947-70E740481C1C}">
                <a14:useLocalDpi xmlns:a14="http://schemas.microsoft.com/office/drawing/2010/main" val="0"/>
              </a:ext>
            </a:extLst>
          </a:blip>
          <a:srcRect/>
          <a:stretch>
            <a:fillRect/>
          </a:stretch>
        </p:blipFill>
        <p:spPr bwMode="auto">
          <a:xfrm>
            <a:off x="4143375" y="1143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2857500" y="1357313"/>
            <a:ext cx="2214563" cy="400050"/>
          </a:xfrm>
          <a:prstGeom prst="rect">
            <a:avLst/>
          </a:prstGeom>
        </p:spPr>
        <p:txBody>
          <a:bodyPr>
            <a:spAutoFit/>
          </a:bodyPr>
          <a:lstStyle/>
          <a:p>
            <a:pPr algn="ctr" fontAlgn="auto">
              <a:spcBef>
                <a:spcPts val="0"/>
              </a:spcBef>
              <a:spcAft>
                <a:spcPts val="0"/>
              </a:spcAft>
              <a:defRPr/>
            </a:pPr>
            <a:r>
              <a:rPr lang="ru-RU" sz="1000" dirty="0">
                <a:solidFill>
                  <a:schemeClr val="tx1">
                    <a:lumMod val="50000"/>
                    <a:lumOff val="50000"/>
                  </a:schemeClr>
                </a:solidFill>
                <a:latin typeface="+mn-lt"/>
              </a:rPr>
              <a:t>Рождественский звон Киево-Печерской лавры (урезано)</a:t>
            </a:r>
            <a:endParaRPr lang="ru-RU" sz="1000" dirty="0">
              <a:solidFill>
                <a:schemeClr val="tx1">
                  <a:lumMod val="50000"/>
                  <a:lumOff val="50000"/>
                </a:schemeClr>
              </a:solidFill>
              <a:latin typeface="+mn-lt"/>
            </a:endParaRPr>
          </a:p>
        </p:txBody>
      </p:sp>
      <p:pic>
        <p:nvPicPr>
          <p:cNvPr id="8" name="Большой пасхальный звон Храма Христа Спасителя.mp3">
            <a:hlinkClick r:id="" action="ppaction://media"/>
          </p:cNvPr>
          <p:cNvPicPr>
            <a:picLocks noRot="1" noChangeAspect="1"/>
          </p:cNvPicPr>
          <p:nvPr>
            <a:audioFile r:link="rId2"/>
          </p:nvPr>
        </p:nvPicPr>
        <p:blipFill>
          <a:blip r:embed="rId9">
            <a:extLst>
              <a:ext uri="{28A0092B-C50C-407E-A947-70E740481C1C}">
                <a14:useLocalDpi xmlns:a14="http://schemas.microsoft.com/office/drawing/2010/main" val="0"/>
              </a:ext>
            </a:extLst>
          </a:blip>
          <a:srcRect/>
          <a:stretch>
            <a:fillRect/>
          </a:stretch>
        </p:blipFill>
        <p:spPr bwMode="auto">
          <a:xfrm>
            <a:off x="4143375" y="1785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a:xfrm>
            <a:off x="2571750" y="2000250"/>
            <a:ext cx="2500313" cy="400050"/>
          </a:xfrm>
          <a:prstGeom prst="rect">
            <a:avLst/>
          </a:prstGeom>
        </p:spPr>
        <p:txBody>
          <a:bodyPr>
            <a:spAutoFit/>
          </a:bodyPr>
          <a:lstStyle/>
          <a:p>
            <a:pPr algn="ctr" fontAlgn="auto">
              <a:spcBef>
                <a:spcPts val="0"/>
              </a:spcBef>
              <a:spcAft>
                <a:spcPts val="0"/>
              </a:spcAft>
              <a:defRPr/>
            </a:pPr>
            <a:r>
              <a:rPr lang="ru-RU" sz="1000" dirty="0">
                <a:solidFill>
                  <a:schemeClr val="tx1">
                    <a:lumMod val="50000"/>
                    <a:lumOff val="50000"/>
                  </a:schemeClr>
                </a:solidFill>
                <a:latin typeface="+mn-lt"/>
              </a:rPr>
              <a:t>Большой пасхальный звон Храма Христа Спасителя (урезано)</a:t>
            </a:r>
            <a:endParaRPr lang="ru-RU" sz="1000" dirty="0">
              <a:solidFill>
                <a:schemeClr val="tx1">
                  <a:lumMod val="50000"/>
                  <a:lumOff val="50000"/>
                </a:schemeClr>
              </a:solidFill>
              <a:latin typeface="+mn-lt"/>
            </a:endParaRPr>
          </a:p>
        </p:txBody>
      </p:sp>
      <p:pic>
        <p:nvPicPr>
          <p:cNvPr id="10" name="Звон на встречу митрополита КПЛ.mp3">
            <a:hlinkClick r:id="" action="ppaction://media"/>
          </p:cNvPr>
          <p:cNvPicPr>
            <a:picLocks noRot="1" noChangeAspect="1"/>
          </p:cNvPicPr>
          <p:nvPr>
            <a:audioFile r:link="rId3"/>
          </p:nvPr>
        </p:nvPicPr>
        <p:blipFill>
          <a:blip r:embed="rId10">
            <a:extLst>
              <a:ext uri="{28A0092B-C50C-407E-A947-70E740481C1C}">
                <a14:useLocalDpi xmlns:a14="http://schemas.microsoft.com/office/drawing/2010/main" val="0"/>
              </a:ext>
            </a:extLst>
          </a:blip>
          <a:srcRect/>
          <a:stretch>
            <a:fillRect/>
          </a:stretch>
        </p:blipFill>
        <p:spPr bwMode="auto">
          <a:xfrm>
            <a:off x="3500438" y="24288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Прямоугольник 10"/>
          <p:cNvSpPr/>
          <p:nvPr/>
        </p:nvSpPr>
        <p:spPr>
          <a:xfrm>
            <a:off x="2571750" y="2643188"/>
            <a:ext cx="2428875" cy="400050"/>
          </a:xfrm>
          <a:prstGeom prst="rect">
            <a:avLst/>
          </a:prstGeom>
        </p:spPr>
        <p:txBody>
          <a:bodyPr>
            <a:spAutoFit/>
          </a:bodyPr>
          <a:lstStyle/>
          <a:p>
            <a:pPr algn="ctr" fontAlgn="auto">
              <a:spcBef>
                <a:spcPts val="0"/>
              </a:spcBef>
              <a:spcAft>
                <a:spcPts val="0"/>
              </a:spcAft>
              <a:defRPr/>
            </a:pPr>
            <a:r>
              <a:rPr lang="ru-RU" sz="1000" dirty="0">
                <a:solidFill>
                  <a:schemeClr val="tx1">
                    <a:lumMod val="50000"/>
                    <a:lumOff val="50000"/>
                  </a:schemeClr>
                </a:solidFill>
                <a:latin typeface="+mn-lt"/>
              </a:rPr>
              <a:t>Звон на встречу митрополита. Киево-Печерская лавра (урезано)</a:t>
            </a:r>
            <a:endParaRPr lang="ru-RU" sz="1000" dirty="0">
              <a:solidFill>
                <a:schemeClr val="tx1">
                  <a:lumMod val="50000"/>
                  <a:lumOff val="50000"/>
                </a:schemeClr>
              </a:solidFill>
              <a:latin typeface="+mn-lt"/>
            </a:endParaRPr>
          </a:p>
        </p:txBody>
      </p:sp>
    </p:spTree>
  </p:cSld>
  <p:clrMapOvr>
    <a:masterClrMapping/>
  </p:clrMapOvr>
  <p:transition spd="med">
    <p:split orient="vert"/>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4637"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41360" fill="hold"/>
                                        <p:tgtEl>
                                          <p:spTgt spid="8"/>
                                        </p:tgtEl>
                                      </p:cBhvr>
                                    </p:cmd>
                                  </p:childTnLst>
                                </p:cTn>
                              </p:par>
                            </p:childTnLst>
                          </p:cTn>
                        </p:par>
                      </p:childTnLst>
                    </p:cTn>
                  </p:par>
                </p:childTnLst>
              </p:cTn>
              <p:nextCondLst>
                <p:cond evt="onClick" delay="0">
                  <p:tgtEl>
                    <p:spTgt spid="8"/>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seq concurrent="1" nextAc="seek">
              <p:cTn id="14" restart="whenNotActive" fill="hold" evtFilter="cancelBubble" nodeType="interactiveSeq">
                <p:stCondLst>
                  <p:cond evt="onClick" delay="0">
                    <p:tgtEl>
                      <p:spTgt spid="10"/>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mediacall" presetSubtype="0" fill="hold" nodeType="clickEffect">
                                  <p:stCondLst>
                                    <p:cond delay="0"/>
                                  </p:stCondLst>
                                  <p:childTnLst>
                                    <p:cmd type="call" cmd="playFrom(0.0)">
                                      <p:cBhvr>
                                        <p:cTn id="18" dur="23754" fill="hold"/>
                                        <p:tgtEl>
                                          <p:spTgt spid="10"/>
                                        </p:tgtEl>
                                      </p:cBhvr>
                                    </p:cmd>
                                  </p:childTnLst>
                                </p:cTn>
                              </p:par>
                            </p:childTnLst>
                          </p:cTn>
                        </p:par>
                      </p:childTnLst>
                    </p:cTn>
                  </p:par>
                </p:childTnLst>
              </p:cTn>
              <p:nextCondLst>
                <p:cond evt="onClick" delay="0">
                  <p:tgtEl>
                    <p:spTgt spid="10"/>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Рисунок 5" descr="новгород.jpg"/>
          <p:cNvPicPr>
            <a:picLocks noChangeAspect="1"/>
          </p:cNvPicPr>
          <p:nvPr/>
        </p:nvPicPr>
        <p:blipFill>
          <a:blip r:embed="rId4"/>
          <a:stretch>
            <a:fillRect/>
          </a:stretch>
        </p:blipFill>
        <p:spPr>
          <a:xfrm>
            <a:off x="3706813" y="1500188"/>
            <a:ext cx="5027612" cy="4857750"/>
          </a:xfrm>
          <a:prstGeom prst="rect">
            <a:avLst/>
          </a:prstGeom>
          <a:ln w="57150">
            <a:solidFill>
              <a:schemeClr val="accent5">
                <a:lumMod val="60000"/>
                <a:lumOff val="40000"/>
              </a:schemeClr>
            </a:solidFill>
          </a:ln>
        </p:spPr>
      </p:pic>
      <p:sp>
        <p:nvSpPr>
          <p:cNvPr id="105475" name="Прямоугольник 1"/>
          <p:cNvSpPr>
            <a:spLocks noChangeArrowheads="1"/>
          </p:cNvSpPr>
          <p:nvPr/>
        </p:nvSpPr>
        <p:spPr bwMode="auto">
          <a:xfrm>
            <a:off x="357188" y="500063"/>
            <a:ext cx="428625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solidFill>
                  <a:srgbClr val="C00000"/>
                </a:solidFill>
              </a:rPr>
              <a:t>Воскресные</a:t>
            </a:r>
            <a:r>
              <a:rPr lang="ru-RU" altLang="ru-RU" sz="2000" b="1"/>
              <a:t> колокола используются:</a:t>
            </a:r>
          </a:p>
          <a:p>
            <a:pPr algn="just">
              <a:buFont typeface="Wingdings" pitchFamily="2" charset="2"/>
              <a:buChar char="§"/>
            </a:pPr>
            <a:endParaRPr lang="ru-RU" altLang="ru-RU" sz="2000" b="1"/>
          </a:p>
          <a:p>
            <a:pPr algn="just">
              <a:buFont typeface="Wingdings" pitchFamily="2" charset="2"/>
              <a:buChar char="§"/>
            </a:pPr>
            <a:r>
              <a:rPr lang="ru-RU" altLang="ru-RU" sz="2000" b="1"/>
              <a:t>   в воскресные дни,</a:t>
            </a:r>
          </a:p>
          <a:p>
            <a:pPr algn="just">
              <a:buFont typeface="Wingdings" pitchFamily="2" charset="2"/>
              <a:buChar char="§"/>
            </a:pPr>
            <a:endParaRPr lang="ru-RU" altLang="ru-RU" sz="2000" b="1"/>
          </a:p>
          <a:p>
            <a:pPr algn="just">
              <a:buFont typeface="Wingdings" pitchFamily="2" charset="2"/>
              <a:buChar char="§"/>
            </a:pPr>
            <a:r>
              <a:rPr lang="ru-RU" altLang="ru-RU" sz="2000" b="1"/>
              <a:t>   в великие праздники. </a:t>
            </a:r>
          </a:p>
          <a:p>
            <a:pPr algn="just"/>
            <a:endParaRPr lang="ru-RU" altLang="ru-RU" sz="2000" b="1"/>
          </a:p>
          <a:p>
            <a:pPr algn="just"/>
            <a:r>
              <a:rPr lang="ru-RU" altLang="ru-RU" sz="2000" b="1"/>
              <a:t>При наличии праздничного, воскресный колокол должен быть вторым по весу.</a:t>
            </a:r>
          </a:p>
        </p:txBody>
      </p:sp>
      <p:sp>
        <p:nvSpPr>
          <p:cNvPr id="5" name="Нашивка 4">
            <a:hlinkClick r:id="rId5" action="ppaction://hlinksldjump" tooltip="К видам благовеста"/>
          </p:cNvPr>
          <p:cNvSpPr/>
          <p:nvPr/>
        </p:nvSpPr>
        <p:spPr>
          <a:xfrm rot="10800000">
            <a:off x="571472" y="6072206"/>
            <a:ext cx="571504" cy="285752"/>
          </a:xfrm>
          <a:prstGeom prst="chevron">
            <a:avLst/>
          </a:prstGeom>
          <a:solidFill>
            <a:schemeClr val="accent5">
              <a:lumMod val="60000"/>
              <a:lumOff val="40000"/>
            </a:schemeClr>
          </a:solidFill>
          <a:ln>
            <a:solidFill>
              <a:srgbClr val="FFC000"/>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105479" name="Прямоугольник 6"/>
          <p:cNvSpPr>
            <a:spLocks noChangeArrowheads="1"/>
          </p:cNvSpPr>
          <p:nvPr/>
        </p:nvSpPr>
        <p:spPr bwMode="auto">
          <a:xfrm>
            <a:off x="1714500" y="4714875"/>
            <a:ext cx="19288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sz="1600"/>
              <a:t>Праздничный и Воскресный колокола, Софийский собор в Новгороде</a:t>
            </a:r>
          </a:p>
        </p:txBody>
      </p:sp>
      <p:pic>
        <p:nvPicPr>
          <p:cNvPr id="8" name="Воскресный звон В.Кайчука.mp3">
            <a:hlinkClick r:id="" action="ppaction://media"/>
          </p:cNvPr>
          <p:cNvPicPr>
            <a:picLocks noRot="1" noChangeAspect="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5929313" y="5000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a:xfrm>
            <a:off x="5072063" y="857250"/>
            <a:ext cx="2687637" cy="276225"/>
          </a:xfrm>
          <a:prstGeom prst="rect">
            <a:avLst/>
          </a:prstGeom>
        </p:spPr>
        <p:txBody>
          <a:bodyPr wrap="none">
            <a:spAutoFit/>
          </a:bodyPr>
          <a:lstStyle/>
          <a:p>
            <a:pPr fontAlgn="auto">
              <a:spcBef>
                <a:spcPts val="0"/>
              </a:spcBef>
              <a:spcAft>
                <a:spcPts val="0"/>
              </a:spcAft>
              <a:defRPr/>
            </a:pPr>
            <a:r>
              <a:rPr lang="ru-RU" sz="1200" dirty="0">
                <a:solidFill>
                  <a:schemeClr val="tx1">
                    <a:lumMod val="65000"/>
                    <a:lumOff val="35000"/>
                  </a:schemeClr>
                </a:solidFill>
                <a:latin typeface="+mn-lt"/>
              </a:rPr>
              <a:t>Воскресный звон </a:t>
            </a:r>
            <a:r>
              <a:rPr lang="ru-RU" sz="1200" dirty="0" err="1">
                <a:solidFill>
                  <a:schemeClr val="tx1">
                    <a:lumMod val="65000"/>
                    <a:lumOff val="35000"/>
                  </a:schemeClr>
                </a:solidFill>
                <a:latin typeface="+mn-lt"/>
              </a:rPr>
              <a:t>В.Кайчука</a:t>
            </a:r>
            <a:r>
              <a:rPr lang="ru-RU" sz="1200" dirty="0">
                <a:solidFill>
                  <a:schemeClr val="tx1">
                    <a:lumMod val="65000"/>
                    <a:lumOff val="35000"/>
                  </a:schemeClr>
                </a:solidFill>
                <a:latin typeface="+mn-lt"/>
              </a:rPr>
              <a:t> (урезано)</a:t>
            </a:r>
            <a:endParaRPr lang="ru-RU" sz="1200" dirty="0">
              <a:solidFill>
                <a:schemeClr val="tx1">
                  <a:lumMod val="65000"/>
                  <a:lumOff val="35000"/>
                </a:schemeClr>
              </a:solidFill>
              <a:latin typeface="+mn-lt"/>
            </a:endParaRPr>
          </a:p>
        </p:txBody>
      </p:sp>
    </p:spTree>
  </p:cSld>
  <p:clrMapOvr>
    <a:masterClrMapping/>
  </p:clrMapOvr>
  <p:transition spd="med">
    <p:split orient="vert"/>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52567"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6498" name="Прямоугольник 1"/>
          <p:cNvSpPr>
            <a:spLocks noChangeArrowheads="1"/>
          </p:cNvSpPr>
          <p:nvPr/>
        </p:nvSpPr>
        <p:spPr bwMode="auto">
          <a:xfrm>
            <a:off x="428625" y="428625"/>
            <a:ext cx="72151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solidFill>
                  <a:srgbClr val="C00000"/>
                </a:solidFill>
              </a:rPr>
              <a:t>Постные</a:t>
            </a:r>
            <a:r>
              <a:rPr lang="ru-RU" altLang="ru-RU" sz="2000" b="1"/>
              <a:t> колокола используются в качестве благовестника только в Великий пост.</a:t>
            </a:r>
          </a:p>
        </p:txBody>
      </p:sp>
      <p:sp>
        <p:nvSpPr>
          <p:cNvPr id="5" name="Нашивка 4">
            <a:hlinkClick r:id="rId6" action="ppaction://hlinksldjump" tooltip="К видам благовеста"/>
          </p:cNvPr>
          <p:cNvSpPr/>
          <p:nvPr/>
        </p:nvSpPr>
        <p:spPr>
          <a:xfrm rot="10800000">
            <a:off x="8001024" y="6072206"/>
            <a:ext cx="571504" cy="285752"/>
          </a:xfrm>
          <a:prstGeom prst="chevron">
            <a:avLst/>
          </a:prstGeom>
          <a:solidFill>
            <a:schemeClr val="accent5">
              <a:lumMod val="60000"/>
              <a:lumOff val="40000"/>
            </a:schemeClr>
          </a:solidFill>
          <a:ln>
            <a:solidFill>
              <a:srgbClr val="FFC000"/>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106502" name="Прямоугольник 5"/>
          <p:cNvSpPr>
            <a:spLocks noChangeArrowheads="1"/>
          </p:cNvSpPr>
          <p:nvPr/>
        </p:nvSpPr>
        <p:spPr bwMode="auto">
          <a:xfrm>
            <a:off x="428625" y="1214438"/>
            <a:ext cx="7143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solidFill>
                  <a:srgbClr val="C00000"/>
                </a:solidFill>
              </a:rPr>
              <a:t>Полиелейные</a:t>
            </a:r>
            <a:r>
              <a:rPr lang="ru-RU" altLang="ru-RU" sz="2000" b="1"/>
              <a:t> колокола используются в дни, когда совершаются полиелейное Богослужение (в Типиконе обозначаются особым знаком — красным крестом).</a:t>
            </a:r>
          </a:p>
        </p:txBody>
      </p:sp>
      <p:sp>
        <p:nvSpPr>
          <p:cNvPr id="106503" name="Прямоугольник 7"/>
          <p:cNvSpPr>
            <a:spLocks noChangeArrowheads="1"/>
          </p:cNvSpPr>
          <p:nvPr/>
        </p:nvSpPr>
        <p:spPr bwMode="auto">
          <a:xfrm>
            <a:off x="428625" y="2286000"/>
            <a:ext cx="69294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solidFill>
                  <a:srgbClr val="C00000"/>
                </a:solidFill>
              </a:rPr>
              <a:t>Будничные</a:t>
            </a:r>
            <a:r>
              <a:rPr lang="ru-RU" altLang="ru-RU" sz="2000" b="1"/>
              <a:t> (простодневные) колокола используются в будние дни седмицы (недели).</a:t>
            </a:r>
          </a:p>
        </p:txBody>
      </p:sp>
      <p:sp>
        <p:nvSpPr>
          <p:cNvPr id="10" name="Пятиугольник 9">
            <a:hlinkClick r:id="rId7" action="ppaction://hlinksldjump" tooltip="К типам колоколов"/>
          </p:cNvPr>
          <p:cNvSpPr/>
          <p:nvPr/>
        </p:nvSpPr>
        <p:spPr>
          <a:xfrm rot="10800000">
            <a:off x="428596" y="6000768"/>
            <a:ext cx="928694" cy="357190"/>
          </a:xfrm>
          <a:prstGeom prst="homePlate">
            <a:avLst/>
          </a:prstGeom>
          <a:solidFill>
            <a:schemeClr val="accent5">
              <a:lumMod val="60000"/>
              <a:lumOff val="40000"/>
            </a:schemeClr>
          </a:solidFill>
          <a:ln>
            <a:solidFill>
              <a:srgbClr val="FFC000"/>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11" name="Рисунок 10" descr="Даниловские колокола в Москве.jpg"/>
          <p:cNvPicPr>
            <a:picLocks noChangeAspect="1"/>
          </p:cNvPicPr>
          <p:nvPr/>
        </p:nvPicPr>
        <p:blipFill>
          <a:blip r:embed="rId8"/>
          <a:stretch>
            <a:fillRect/>
          </a:stretch>
        </p:blipFill>
        <p:spPr>
          <a:xfrm>
            <a:off x="2071688" y="3143250"/>
            <a:ext cx="4924425" cy="3286125"/>
          </a:xfrm>
          <a:prstGeom prst="rect">
            <a:avLst/>
          </a:prstGeom>
          <a:ln w="57150">
            <a:solidFill>
              <a:schemeClr val="accent5">
                <a:lumMod val="60000"/>
                <a:lumOff val="40000"/>
              </a:schemeClr>
            </a:solidFill>
          </a:ln>
        </p:spPr>
      </p:pic>
      <p:sp>
        <p:nvSpPr>
          <p:cNvPr id="106508" name="Прямоугольник 11"/>
          <p:cNvSpPr>
            <a:spLocks noChangeArrowheads="1"/>
          </p:cNvSpPr>
          <p:nvPr/>
        </p:nvSpPr>
        <p:spPr bwMode="auto">
          <a:xfrm>
            <a:off x="7072313" y="4572000"/>
            <a:ext cx="1489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sz="1600"/>
              <a:t>Даниловские колокола </a:t>
            </a:r>
          </a:p>
          <a:p>
            <a:pPr algn="ctr"/>
            <a:r>
              <a:rPr lang="ru-RU" altLang="ru-RU" sz="1600"/>
              <a:t>в Москве</a:t>
            </a:r>
          </a:p>
        </p:txBody>
      </p:sp>
      <p:pic>
        <p:nvPicPr>
          <p:cNvPr id="13" name="Данилов монастырь. Звон великопостный. И.В.Коновалов..mp3">
            <a:hlinkClick r:id="" action="ppaction://media"/>
          </p:cNvPr>
          <p:cNvPicPr>
            <a:picLocks noRot="1" noChangeAspect="1"/>
          </p:cNvPicPr>
          <p:nvPr>
            <a:audioFile r:link="rId1"/>
          </p:nvPr>
        </p:nvPicPr>
        <p:blipFill>
          <a:blip r:embed="rId9">
            <a:extLst>
              <a:ext uri="{28A0092B-C50C-407E-A947-70E740481C1C}">
                <a14:useLocalDpi xmlns:a14="http://schemas.microsoft.com/office/drawing/2010/main" val="0"/>
              </a:ext>
            </a:extLst>
          </a:blip>
          <a:srcRect/>
          <a:stretch>
            <a:fillRect/>
          </a:stretch>
        </p:blipFill>
        <p:spPr bwMode="auto">
          <a:xfrm>
            <a:off x="3643313" y="8572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Прямоугольник 13"/>
          <p:cNvSpPr/>
          <p:nvPr/>
        </p:nvSpPr>
        <p:spPr>
          <a:xfrm>
            <a:off x="3929063" y="857250"/>
            <a:ext cx="4572000" cy="276225"/>
          </a:xfrm>
          <a:prstGeom prst="rect">
            <a:avLst/>
          </a:prstGeom>
        </p:spPr>
        <p:txBody>
          <a:bodyPr>
            <a:spAutoFit/>
          </a:bodyPr>
          <a:lstStyle/>
          <a:p>
            <a:pPr algn="ctr" fontAlgn="auto">
              <a:spcBef>
                <a:spcPts val="0"/>
              </a:spcBef>
              <a:spcAft>
                <a:spcPts val="0"/>
              </a:spcAft>
              <a:defRPr/>
            </a:pPr>
            <a:r>
              <a:rPr lang="ru-RU" sz="1200" dirty="0">
                <a:solidFill>
                  <a:schemeClr val="tx1">
                    <a:lumMod val="65000"/>
                    <a:lumOff val="35000"/>
                  </a:schemeClr>
                </a:solidFill>
                <a:latin typeface="+mn-lt"/>
              </a:rPr>
              <a:t>Данилов монастырь. Звон великопостный. И.В.Коновалов.</a:t>
            </a:r>
            <a:endParaRPr lang="ru-RU" sz="1200" dirty="0">
              <a:solidFill>
                <a:schemeClr val="tx1">
                  <a:lumMod val="65000"/>
                  <a:lumOff val="35000"/>
                </a:schemeClr>
              </a:solidFill>
              <a:latin typeface="+mn-lt"/>
            </a:endParaRPr>
          </a:p>
        </p:txBody>
      </p:sp>
      <p:pic>
        <p:nvPicPr>
          <p:cNvPr id="16" name="Данилов монастырь.Звон полиелейный. И.В.Коновалов..mp3">
            <a:hlinkClick r:id="" action="ppaction://media"/>
          </p:cNvPr>
          <p:cNvPicPr>
            <a:picLocks noRot="1" noChangeAspect="1"/>
          </p:cNvPicPr>
          <p:nvPr>
            <a:audioFile r:link="rId2"/>
          </p:nvPr>
        </p:nvPicPr>
        <p:blipFill>
          <a:blip r:embed="rId10">
            <a:extLst>
              <a:ext uri="{28A0092B-C50C-407E-A947-70E740481C1C}">
                <a14:useLocalDpi xmlns:a14="http://schemas.microsoft.com/office/drawing/2010/main" val="0"/>
              </a:ext>
            </a:extLst>
          </a:blip>
          <a:srcRect/>
          <a:stretch>
            <a:fillRect/>
          </a:stretch>
        </p:blipFill>
        <p:spPr bwMode="auto">
          <a:xfrm>
            <a:off x="6643688" y="18573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Прямоугольник 16"/>
          <p:cNvSpPr/>
          <p:nvPr/>
        </p:nvSpPr>
        <p:spPr>
          <a:xfrm>
            <a:off x="6929438" y="1785938"/>
            <a:ext cx="1857375" cy="646112"/>
          </a:xfrm>
          <a:prstGeom prst="rect">
            <a:avLst/>
          </a:prstGeom>
        </p:spPr>
        <p:txBody>
          <a:bodyPr>
            <a:spAutoFit/>
          </a:bodyPr>
          <a:lstStyle/>
          <a:p>
            <a:pPr algn="ctr" fontAlgn="auto">
              <a:spcBef>
                <a:spcPts val="0"/>
              </a:spcBef>
              <a:spcAft>
                <a:spcPts val="0"/>
              </a:spcAft>
              <a:defRPr/>
            </a:pPr>
            <a:r>
              <a:rPr lang="ru-RU" sz="1200" dirty="0">
                <a:solidFill>
                  <a:schemeClr val="tx1">
                    <a:lumMod val="65000"/>
                    <a:lumOff val="35000"/>
                  </a:schemeClr>
                </a:solidFill>
                <a:latin typeface="+mn-lt"/>
              </a:rPr>
              <a:t>Данилов </a:t>
            </a:r>
            <a:r>
              <a:rPr lang="ru-RU" sz="1200" dirty="0" err="1">
                <a:solidFill>
                  <a:schemeClr val="tx1">
                    <a:lumMod val="65000"/>
                    <a:lumOff val="35000"/>
                  </a:schemeClr>
                </a:solidFill>
                <a:latin typeface="+mn-lt"/>
              </a:rPr>
              <a:t>монастырь.Звон</a:t>
            </a:r>
            <a:r>
              <a:rPr lang="ru-RU" sz="1200" dirty="0">
                <a:solidFill>
                  <a:schemeClr val="tx1">
                    <a:lumMod val="65000"/>
                    <a:lumOff val="35000"/>
                  </a:schemeClr>
                </a:solidFill>
                <a:latin typeface="+mn-lt"/>
              </a:rPr>
              <a:t> </a:t>
            </a:r>
            <a:r>
              <a:rPr lang="ru-RU" sz="1200" dirty="0" err="1">
                <a:solidFill>
                  <a:schemeClr val="tx1">
                    <a:lumMod val="65000"/>
                    <a:lumOff val="35000"/>
                  </a:schemeClr>
                </a:solidFill>
                <a:latin typeface="+mn-lt"/>
              </a:rPr>
              <a:t>полиелейный</a:t>
            </a:r>
            <a:r>
              <a:rPr lang="ru-RU" sz="1200" dirty="0">
                <a:solidFill>
                  <a:schemeClr val="tx1">
                    <a:lumMod val="65000"/>
                    <a:lumOff val="35000"/>
                  </a:schemeClr>
                </a:solidFill>
                <a:latin typeface="+mn-lt"/>
              </a:rPr>
              <a:t>. И.В.Коновалов.</a:t>
            </a:r>
            <a:endParaRPr lang="ru-RU" sz="1200" dirty="0">
              <a:solidFill>
                <a:schemeClr val="tx1">
                  <a:lumMod val="65000"/>
                  <a:lumOff val="35000"/>
                </a:schemeClr>
              </a:solidFill>
              <a:latin typeface="+mn-lt"/>
            </a:endParaRPr>
          </a:p>
        </p:txBody>
      </p:sp>
      <p:pic>
        <p:nvPicPr>
          <p:cNvPr id="18" name="Будничный звон. А.Иванов, В.Кайчук.mp3">
            <a:hlinkClick r:id="" action="ppaction://media"/>
          </p:cNvPr>
          <p:cNvPicPr>
            <a:picLocks noRot="1" noChangeAspect="1"/>
          </p:cNvPicPr>
          <p:nvPr>
            <a:audioFile r:link="rId3"/>
          </p:nvPr>
        </p:nvPicPr>
        <p:blipFill>
          <a:blip r:embed="rId11">
            <a:extLst>
              <a:ext uri="{28A0092B-C50C-407E-A947-70E740481C1C}">
                <a14:useLocalDpi xmlns:a14="http://schemas.microsoft.com/office/drawing/2010/main" val="0"/>
              </a:ext>
            </a:extLst>
          </a:blip>
          <a:srcRect/>
          <a:stretch>
            <a:fillRect/>
          </a:stretch>
        </p:blipFill>
        <p:spPr bwMode="auto">
          <a:xfrm>
            <a:off x="4214813" y="26431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Прямоугольник 18"/>
          <p:cNvSpPr/>
          <p:nvPr/>
        </p:nvSpPr>
        <p:spPr>
          <a:xfrm>
            <a:off x="4500563" y="2643188"/>
            <a:ext cx="3252787" cy="276225"/>
          </a:xfrm>
          <a:prstGeom prst="rect">
            <a:avLst/>
          </a:prstGeom>
        </p:spPr>
        <p:txBody>
          <a:bodyPr wrap="none">
            <a:spAutoFit/>
          </a:bodyPr>
          <a:lstStyle/>
          <a:p>
            <a:pPr algn="ctr" fontAlgn="auto">
              <a:spcBef>
                <a:spcPts val="0"/>
              </a:spcBef>
              <a:spcAft>
                <a:spcPts val="0"/>
              </a:spcAft>
              <a:defRPr/>
            </a:pPr>
            <a:r>
              <a:rPr lang="ru-RU" sz="1200" dirty="0">
                <a:solidFill>
                  <a:schemeClr val="tx1">
                    <a:lumMod val="65000"/>
                    <a:lumOff val="35000"/>
                  </a:schemeClr>
                </a:solidFill>
                <a:latin typeface="+mn-lt"/>
              </a:rPr>
              <a:t>Будничный звон. А.Иванов, </a:t>
            </a:r>
            <a:r>
              <a:rPr lang="ru-RU" sz="1200" dirty="0" err="1">
                <a:solidFill>
                  <a:schemeClr val="tx1">
                    <a:lumMod val="65000"/>
                    <a:lumOff val="35000"/>
                  </a:schemeClr>
                </a:solidFill>
                <a:latin typeface="+mn-lt"/>
              </a:rPr>
              <a:t>В.Кайчук</a:t>
            </a:r>
            <a:r>
              <a:rPr lang="ru-RU" sz="1200" dirty="0">
                <a:solidFill>
                  <a:schemeClr val="tx1">
                    <a:lumMod val="65000"/>
                    <a:lumOff val="35000"/>
                  </a:schemeClr>
                </a:solidFill>
                <a:latin typeface="+mn-lt"/>
              </a:rPr>
              <a:t> (урезано)</a:t>
            </a:r>
            <a:endParaRPr lang="ru-RU" sz="1200" dirty="0">
              <a:solidFill>
                <a:schemeClr val="tx1">
                  <a:lumMod val="65000"/>
                  <a:lumOff val="35000"/>
                </a:schemeClr>
              </a:solidFill>
              <a:latin typeface="+mn-lt"/>
            </a:endParaRPr>
          </a:p>
        </p:txBody>
      </p:sp>
    </p:spTree>
  </p:cSld>
  <p:clrMapOvr>
    <a:masterClrMapping/>
  </p:clrMapOvr>
  <p:transition spd="med">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48640" fill="hold"/>
                                        <p:tgtEl>
                                          <p:spTgt spid="13"/>
                                        </p:tgtEl>
                                      </p:cBhvr>
                                    </p:cmd>
                                  </p:childTnLst>
                                </p:cTn>
                              </p:par>
                            </p:childTnLst>
                          </p:cTn>
                        </p:par>
                      </p:childTnLst>
                    </p:cTn>
                  </p:par>
                </p:childTnLst>
              </p:cTn>
              <p:nextCondLst>
                <p:cond evt="onClick" delay="0">
                  <p:tgtEl>
                    <p:spTgt spid="1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8" restart="whenNotActive" fill="hold" evtFilter="cancelBubble" nodeType="interactiveSeq">
                <p:stCondLst>
                  <p:cond evt="onClick" delay="0">
                    <p:tgtEl>
                      <p:spTgt spid="1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34944" fill="hold"/>
                                        <p:tgtEl>
                                          <p:spTgt spid="16"/>
                                        </p:tgtEl>
                                      </p:cBhvr>
                                    </p:cmd>
                                  </p:childTnLst>
                                </p:cTn>
                              </p:par>
                            </p:childTnLst>
                          </p:cTn>
                        </p:par>
                      </p:childTnLst>
                    </p:cTn>
                  </p:par>
                </p:childTnLst>
              </p:cTn>
              <p:nextCondLst>
                <p:cond evt="onClick" delay="0">
                  <p:tgtEl>
                    <p:spTgt spid="16"/>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seq concurrent="1" nextAc="seek">
              <p:cTn id="14" restart="whenNotActive" fill="hold" evtFilter="cancelBubble" nodeType="interactiveSeq">
                <p:stCondLst>
                  <p:cond evt="onClick" delay="0">
                    <p:tgtEl>
                      <p:spTgt spid="18"/>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mediacall" presetSubtype="0" fill="hold" nodeType="clickEffect">
                                  <p:stCondLst>
                                    <p:cond delay="0"/>
                                  </p:stCondLst>
                                  <p:childTnLst>
                                    <p:cmd type="call" cmd="playFrom(0.0)">
                                      <p:cBhvr>
                                        <p:cTn id="18" dur="21037" fill="hold"/>
                                        <p:tgtEl>
                                          <p:spTgt spid="18"/>
                                        </p:tgtEl>
                                      </p:cBhvr>
                                    </p:cmd>
                                  </p:childTnLst>
                                </p:cTn>
                              </p:par>
                            </p:childTnLst>
                          </p:cTn>
                        </p:par>
                      </p:childTnLst>
                    </p:cTn>
                  </p:par>
                </p:childTnLst>
              </p:cTn>
              <p:nextCondLst>
                <p:cond evt="onClick" delay="0">
                  <p:tgtEl>
                    <p:spTgt spid="18"/>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522" name="Прямоугольник 1"/>
          <p:cNvSpPr>
            <a:spLocks noChangeArrowheads="1"/>
          </p:cNvSpPr>
          <p:nvPr/>
        </p:nvSpPr>
        <p:spPr bwMode="auto">
          <a:xfrm>
            <a:off x="500063" y="571500"/>
            <a:ext cx="4786312"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buFont typeface="Wingdings" pitchFamily="2" charset="2"/>
              <a:buChar char="§"/>
            </a:pPr>
            <a:r>
              <a:rPr lang="ru-RU" altLang="ru-RU" sz="2000" b="1">
                <a:solidFill>
                  <a:srgbClr val="C00000"/>
                </a:solidFill>
              </a:rPr>
              <a:t>   Средние</a:t>
            </a:r>
            <a:r>
              <a:rPr lang="ru-RU" altLang="ru-RU" sz="2000" b="1"/>
              <a:t> колокола не несут специальной функции и служат только для украшения звона.</a:t>
            </a:r>
          </a:p>
          <a:p>
            <a:pPr algn="just">
              <a:buFont typeface="Wingdings" pitchFamily="2" charset="2"/>
              <a:buChar char="§"/>
            </a:pPr>
            <a:endParaRPr lang="ru-RU" altLang="ru-RU" sz="2000" b="1"/>
          </a:p>
          <a:p>
            <a:pPr algn="just">
              <a:buFont typeface="Wingdings" pitchFamily="2" charset="2"/>
              <a:buChar char="§"/>
            </a:pPr>
            <a:r>
              <a:rPr lang="ru-RU" altLang="ru-RU" sz="2000" b="1"/>
              <a:t>   Самостоятельно средние колокола используются при так называемым звоном «в двои», который осуществляется на Литургию Преждеосвященных Даров в Великий Пост.</a:t>
            </a:r>
          </a:p>
          <a:p>
            <a:pPr algn="just">
              <a:buFont typeface="Wingdings" pitchFamily="2" charset="2"/>
              <a:buChar char="§"/>
            </a:pPr>
            <a:endParaRPr lang="ru-RU" altLang="ru-RU" sz="2000" b="1"/>
          </a:p>
          <a:p>
            <a:pPr algn="just">
              <a:buFont typeface="Wingdings" pitchFamily="2" charset="2"/>
              <a:buChar char="§"/>
            </a:pPr>
            <a:r>
              <a:rPr lang="ru-RU" altLang="ru-RU" sz="2000" b="1"/>
              <a:t>   При отсутствии средних колоколов звон «в двои» осуществляется на подзвонных колоколах.</a:t>
            </a:r>
          </a:p>
          <a:p>
            <a:pPr algn="just">
              <a:buFont typeface="Wingdings" pitchFamily="2" charset="2"/>
              <a:buChar char="§"/>
            </a:pPr>
            <a:endParaRPr lang="ru-RU" altLang="ru-RU" sz="2000" b="1"/>
          </a:p>
          <a:p>
            <a:pPr algn="just">
              <a:buFont typeface="Wingdings" pitchFamily="2" charset="2"/>
              <a:buChar char="§"/>
            </a:pPr>
            <a:r>
              <a:rPr lang="ru-RU" altLang="ru-RU" sz="2000" b="1"/>
              <a:t>   Средние колокола также используются при перезвонах, переборах, трезвонах.</a:t>
            </a:r>
          </a:p>
        </p:txBody>
      </p:sp>
      <p:sp>
        <p:nvSpPr>
          <p:cNvPr id="3" name="Пятиугольник 2">
            <a:hlinkClick r:id="rId5" action="ppaction://hlinksldjump"/>
          </p:cNvPr>
          <p:cNvSpPr/>
          <p:nvPr/>
        </p:nvSpPr>
        <p:spPr>
          <a:xfrm rot="10800000">
            <a:off x="7429520" y="6000768"/>
            <a:ext cx="928694" cy="357190"/>
          </a:xfrm>
          <a:prstGeom prst="homePlate">
            <a:avLst/>
          </a:prstGeom>
          <a:solidFill>
            <a:schemeClr val="accent5">
              <a:lumMod val="60000"/>
              <a:lumOff val="40000"/>
            </a:schemeClr>
          </a:solidFill>
          <a:ln>
            <a:solidFill>
              <a:srgbClr val="FFC000"/>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5" name="Водосвятный перезвон русский Север.mp3">
            <a:hlinkClick r:id="" action="ppaction://media"/>
          </p:cNvPr>
          <p:cNvPicPr>
            <a:picLocks noRot="1" noChangeAspect="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6357938" y="4286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5500688" y="714375"/>
            <a:ext cx="2719387" cy="276225"/>
          </a:xfrm>
          <a:prstGeom prst="rect">
            <a:avLst/>
          </a:prstGeom>
        </p:spPr>
        <p:txBody>
          <a:bodyPr wrap="none">
            <a:spAutoFit/>
          </a:bodyPr>
          <a:lstStyle/>
          <a:p>
            <a:pPr algn="ctr" fontAlgn="auto">
              <a:spcBef>
                <a:spcPts val="0"/>
              </a:spcBef>
              <a:spcAft>
                <a:spcPts val="0"/>
              </a:spcAft>
              <a:defRPr/>
            </a:pPr>
            <a:r>
              <a:rPr lang="ru-RU" sz="1200" dirty="0" err="1">
                <a:solidFill>
                  <a:schemeClr val="tx1">
                    <a:lumMod val="65000"/>
                    <a:lumOff val="35000"/>
                  </a:schemeClr>
                </a:solidFill>
                <a:latin typeface="+mn-lt"/>
              </a:rPr>
              <a:t>Водосвятный</a:t>
            </a:r>
            <a:r>
              <a:rPr lang="ru-RU" sz="1200" dirty="0">
                <a:solidFill>
                  <a:schemeClr val="tx1">
                    <a:lumMod val="65000"/>
                    <a:lumOff val="35000"/>
                  </a:schemeClr>
                </a:solidFill>
                <a:latin typeface="+mn-lt"/>
              </a:rPr>
              <a:t> перезвон, русский Север</a:t>
            </a:r>
            <a:endParaRPr lang="ru-RU" sz="1200" dirty="0">
              <a:solidFill>
                <a:schemeClr val="tx1">
                  <a:lumMod val="65000"/>
                  <a:lumOff val="35000"/>
                </a:schemeClr>
              </a:solidFill>
              <a:latin typeface="+mn-lt"/>
            </a:endParaRPr>
          </a:p>
        </p:txBody>
      </p:sp>
      <p:pic>
        <p:nvPicPr>
          <p:cNvPr id="7" name="Водосвятный перезвон русский Север1.mp3">
            <a:hlinkClick r:id="" action="ppaction://media"/>
          </p:cNvPr>
          <p:cNvPicPr>
            <a:picLocks noRot="1" noChangeAspect="1"/>
          </p:cNvPicPr>
          <p:nvPr>
            <a:audioFile r:link="rId2"/>
          </p:nvPr>
        </p:nvPicPr>
        <p:blipFill>
          <a:blip r:embed="rId7">
            <a:extLst>
              <a:ext uri="{28A0092B-C50C-407E-A947-70E740481C1C}">
                <a14:useLocalDpi xmlns:a14="http://schemas.microsoft.com/office/drawing/2010/main" val="0"/>
              </a:ext>
            </a:extLst>
          </a:blip>
          <a:srcRect/>
          <a:stretch>
            <a:fillRect/>
          </a:stretch>
        </p:blipFill>
        <p:spPr bwMode="auto">
          <a:xfrm>
            <a:off x="7358063" y="4286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8" descr="575552282.jpg"/>
          <p:cNvPicPr>
            <a:picLocks noChangeAspect="1"/>
          </p:cNvPicPr>
          <p:nvPr/>
        </p:nvPicPr>
        <p:blipFill>
          <a:blip r:embed="rId8"/>
          <a:stretch>
            <a:fillRect/>
          </a:stretch>
        </p:blipFill>
        <p:spPr>
          <a:xfrm>
            <a:off x="5500688" y="1071563"/>
            <a:ext cx="3109912" cy="4821237"/>
          </a:xfrm>
          <a:prstGeom prst="rect">
            <a:avLst/>
          </a:prstGeom>
          <a:ln w="57150">
            <a:solidFill>
              <a:schemeClr val="accent5">
                <a:lumMod val="60000"/>
                <a:lumOff val="40000"/>
              </a:schemeClr>
            </a:solidFill>
          </a:ln>
        </p:spPr>
      </p:pic>
    </p:spTree>
  </p:cSld>
  <p:clrMapOvr>
    <a:masterClrMapping/>
  </p:clrMapOvr>
  <p:transition spd="med">
    <p:split orient="vert"/>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63930"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39532" fill="hold"/>
                                        <p:tgtEl>
                                          <p:spTgt spid="7"/>
                                        </p:tgtEl>
                                      </p:cBhvr>
                                    </p:cmd>
                                  </p:childTnLst>
                                </p:cTn>
                              </p:par>
                            </p:childTnLst>
                          </p:cTn>
                        </p:par>
                      </p:childTnLst>
                    </p:cTn>
                  </p:par>
                </p:childTnLst>
              </p:cTn>
              <p:nextCondLst>
                <p:cond evt="onClick" delay="0">
                  <p:tgtEl>
                    <p:spTgt spid="7"/>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546" name="Прямоугольник 1"/>
          <p:cNvSpPr>
            <a:spLocks noChangeArrowheads="1"/>
          </p:cNvSpPr>
          <p:nvPr/>
        </p:nvSpPr>
        <p:spPr bwMode="auto">
          <a:xfrm>
            <a:off x="357188" y="285750"/>
            <a:ext cx="842962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К </a:t>
            </a:r>
            <a:r>
              <a:rPr lang="ru-RU" altLang="ru-RU" sz="2000" b="1">
                <a:solidFill>
                  <a:srgbClr val="C00000"/>
                </a:solidFill>
              </a:rPr>
              <a:t>малым</a:t>
            </a:r>
            <a:r>
              <a:rPr lang="ru-RU" altLang="ru-RU" sz="2000" b="1"/>
              <a:t> колоколам относятся </a:t>
            </a:r>
            <a:r>
              <a:rPr lang="ru-RU" altLang="ru-RU" sz="2000" b="1">
                <a:solidFill>
                  <a:srgbClr val="7030A0"/>
                </a:solidFill>
              </a:rPr>
              <a:t>зазвонные</a:t>
            </a:r>
            <a:r>
              <a:rPr lang="ru-RU" altLang="ru-RU" sz="2000" b="1"/>
              <a:t> и </a:t>
            </a:r>
            <a:r>
              <a:rPr lang="ru-RU" altLang="ru-RU" sz="2000" b="1">
                <a:solidFill>
                  <a:srgbClr val="7030A0"/>
                </a:solidFill>
              </a:rPr>
              <a:t>подзвонные</a:t>
            </a:r>
            <a:r>
              <a:rPr lang="ru-RU" altLang="ru-RU" sz="2000" b="1"/>
              <a:t> колокола.</a:t>
            </a:r>
          </a:p>
          <a:p>
            <a:pPr algn="just"/>
            <a:endParaRPr lang="ru-RU" altLang="ru-RU" sz="800" b="1"/>
          </a:p>
          <a:p>
            <a:pPr algn="just"/>
            <a:r>
              <a:rPr lang="ru-RU" altLang="ru-RU" sz="2000" b="1">
                <a:solidFill>
                  <a:srgbClr val="7030A0"/>
                </a:solidFill>
              </a:rPr>
              <a:t>Зазвонные</a:t>
            </a:r>
            <a:r>
              <a:rPr lang="ru-RU" altLang="ru-RU" sz="2000" b="1"/>
              <a:t> колокола, как правило, представляют собой колокола небольшого веса, к языкам которых привязаны верёвки, которые связываются между собой. Получается так называемая связка. В связке может быть не менее 2-х колоколов. Как правило, связка состоит из 2-х, 3-х или 4-х колоколов.</a:t>
            </a:r>
          </a:p>
        </p:txBody>
      </p:sp>
      <p:pic>
        <p:nvPicPr>
          <p:cNvPr id="3" name="Рисунок 2" descr="Зазвонные и подзвонные колокола на колокольне Троице-Сергиевой Лавры.jpg"/>
          <p:cNvPicPr>
            <a:picLocks noChangeAspect="1"/>
          </p:cNvPicPr>
          <p:nvPr/>
        </p:nvPicPr>
        <p:blipFill>
          <a:blip r:embed="rId3"/>
          <a:stretch>
            <a:fillRect/>
          </a:stretch>
        </p:blipFill>
        <p:spPr>
          <a:xfrm>
            <a:off x="3571875" y="2214563"/>
            <a:ext cx="5167313" cy="3644900"/>
          </a:xfrm>
          <a:prstGeom prst="rect">
            <a:avLst/>
          </a:prstGeom>
          <a:ln w="57150">
            <a:solidFill>
              <a:schemeClr val="accent5">
                <a:lumMod val="60000"/>
                <a:lumOff val="40000"/>
              </a:schemeClr>
            </a:solidFill>
          </a:ln>
        </p:spPr>
      </p:pic>
      <p:sp>
        <p:nvSpPr>
          <p:cNvPr id="108548" name="Прямоугольник 3"/>
          <p:cNvSpPr>
            <a:spLocks noChangeArrowheads="1"/>
          </p:cNvSpPr>
          <p:nvPr/>
        </p:nvSpPr>
        <p:spPr bwMode="auto">
          <a:xfrm>
            <a:off x="3500438" y="6000750"/>
            <a:ext cx="5286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sz="1600"/>
              <a:t>Зазвонные и подзвонные колокола </a:t>
            </a:r>
          </a:p>
          <a:p>
            <a:pPr algn="ctr"/>
            <a:r>
              <a:rPr lang="ru-RU" altLang="ru-RU" sz="1600"/>
              <a:t>на колокольне Троице-Сергиевой Лавры</a:t>
            </a:r>
          </a:p>
        </p:txBody>
      </p:sp>
      <p:sp>
        <p:nvSpPr>
          <p:cNvPr id="108549" name="Прямоугольник 4"/>
          <p:cNvSpPr>
            <a:spLocks noChangeArrowheads="1"/>
          </p:cNvSpPr>
          <p:nvPr/>
        </p:nvSpPr>
        <p:spPr bwMode="auto">
          <a:xfrm>
            <a:off x="428625" y="2357438"/>
            <a:ext cx="3071813"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solidFill>
                  <a:srgbClr val="7030A0"/>
                </a:solidFill>
              </a:rPr>
              <a:t>Подзвонные</a:t>
            </a:r>
            <a:r>
              <a:rPr lang="ru-RU" altLang="ru-RU" sz="2000" b="1"/>
              <a:t> колокола по весу больше зазвонных. Подзвонных колоколов может быть любое количество. Верёвки (или цепочки), на которые звонарь нажимает при звоне, крепятся одним концом к языкам подзвонных колоколов, а другим к так называемому звонарскому столбику.</a:t>
            </a:r>
          </a:p>
        </p:txBody>
      </p:sp>
    </p:spTree>
  </p:cSld>
  <p:clrMapOvr>
    <a:masterClrMapping/>
  </p:clrMapOvr>
  <p:transition spd="med">
    <p:split orient="vert"/>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9570" name="Прямоугольник 1"/>
          <p:cNvSpPr>
            <a:spLocks noChangeArrowheads="1"/>
          </p:cNvSpPr>
          <p:nvPr/>
        </p:nvSpPr>
        <p:spPr bwMode="auto">
          <a:xfrm>
            <a:off x="428625" y="285750"/>
            <a:ext cx="8358188"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Посредством использования малых колоколов совершается трезвон, который выражает торжество Церкви, а также указывает на совершение определённых частей или моментов Богослужения:</a:t>
            </a:r>
          </a:p>
          <a:p>
            <a:pPr algn="just">
              <a:buFont typeface="Wingdings" pitchFamily="2" charset="2"/>
              <a:buChar char="§"/>
            </a:pPr>
            <a:r>
              <a:rPr lang="ru-RU" altLang="ru-RU" sz="2000" b="1"/>
              <a:t>к вечерне звонится один трезвон,</a:t>
            </a:r>
          </a:p>
          <a:p>
            <a:pPr algn="just">
              <a:buFont typeface="Wingdings" pitchFamily="2" charset="2"/>
              <a:buChar char="§"/>
            </a:pPr>
            <a:r>
              <a:rPr lang="ru-RU" altLang="ru-RU" sz="2000" b="1"/>
              <a:t>к утрене — два,</a:t>
            </a:r>
          </a:p>
          <a:p>
            <a:pPr algn="just">
              <a:buFont typeface="Wingdings" pitchFamily="2" charset="2"/>
              <a:buChar char="§"/>
            </a:pPr>
            <a:r>
              <a:rPr lang="ru-RU" altLang="ru-RU" sz="2000" b="1"/>
              <a:t>к Божественной Литургии — три.</a:t>
            </a:r>
          </a:p>
          <a:p>
            <a:pPr algn="just">
              <a:buFont typeface="Wingdings" pitchFamily="2" charset="2"/>
              <a:buChar char="§"/>
            </a:pPr>
            <a:r>
              <a:rPr lang="ru-RU" altLang="ru-RU" sz="2000" b="1"/>
              <a:t>Трезвоном отмечается также чтение Св. Евангелия.</a:t>
            </a:r>
          </a:p>
          <a:p>
            <a:pPr algn="just"/>
            <a:endParaRPr lang="ru-RU" altLang="ru-RU" sz="2000" b="1"/>
          </a:p>
          <a:p>
            <a:pPr algn="just"/>
            <a:r>
              <a:rPr lang="ru-RU" altLang="ru-RU" sz="2000" b="1"/>
              <a:t>Трезвоны происходят с участием благовестника.</a:t>
            </a:r>
          </a:p>
        </p:txBody>
      </p:sp>
      <p:sp>
        <p:nvSpPr>
          <p:cNvPr id="4" name="Стрелка влево 3">
            <a:hlinkClick r:id="rId4" action="ppaction://hlinksldjump" tooltip="К содержанию"/>
          </p:cNvPr>
          <p:cNvSpPr/>
          <p:nvPr/>
        </p:nvSpPr>
        <p:spPr>
          <a:xfrm>
            <a:off x="428596" y="5786454"/>
            <a:ext cx="1071570" cy="627508"/>
          </a:xfrm>
          <a:prstGeom prst="leftArrow">
            <a:avLst/>
          </a:prstGeom>
          <a:solidFill>
            <a:schemeClr val="accent5">
              <a:lumMod val="60000"/>
              <a:lumOff val="40000"/>
            </a:schemeClr>
          </a:solidFill>
          <a:ln>
            <a:solidFill>
              <a:srgbClr val="FFC000"/>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5" name="Пятиугольник 4">
            <a:hlinkClick r:id="rId5" action="ppaction://hlinksldjump"/>
          </p:cNvPr>
          <p:cNvSpPr/>
          <p:nvPr/>
        </p:nvSpPr>
        <p:spPr>
          <a:xfrm rot="10800000">
            <a:off x="7643834" y="6000768"/>
            <a:ext cx="928694" cy="357190"/>
          </a:xfrm>
          <a:prstGeom prst="homePlate">
            <a:avLst/>
          </a:prstGeom>
          <a:solidFill>
            <a:schemeClr val="accent5">
              <a:lumMod val="60000"/>
              <a:lumOff val="40000"/>
            </a:schemeClr>
          </a:solidFill>
          <a:ln>
            <a:solidFill>
              <a:srgbClr val="FFC000"/>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6" name="Рисунок 5" descr="Зазвонные колокола Свято-Преображенского кафедрального собора Донецка.jpg"/>
          <p:cNvPicPr>
            <a:picLocks noChangeAspect="1"/>
          </p:cNvPicPr>
          <p:nvPr/>
        </p:nvPicPr>
        <p:blipFill>
          <a:blip r:embed="rId6"/>
          <a:stretch>
            <a:fillRect/>
          </a:stretch>
        </p:blipFill>
        <p:spPr>
          <a:xfrm>
            <a:off x="2071688" y="3214688"/>
            <a:ext cx="5072062" cy="2843212"/>
          </a:xfrm>
          <a:prstGeom prst="rect">
            <a:avLst/>
          </a:prstGeom>
          <a:ln w="57150">
            <a:solidFill>
              <a:schemeClr val="accent5">
                <a:lumMod val="60000"/>
                <a:lumOff val="40000"/>
              </a:schemeClr>
            </a:solidFill>
          </a:ln>
        </p:spPr>
      </p:pic>
      <p:sp>
        <p:nvSpPr>
          <p:cNvPr id="109578" name="Прямоугольник 6"/>
          <p:cNvSpPr>
            <a:spLocks noChangeArrowheads="1"/>
          </p:cNvSpPr>
          <p:nvPr/>
        </p:nvSpPr>
        <p:spPr bwMode="auto">
          <a:xfrm>
            <a:off x="2000250" y="6072188"/>
            <a:ext cx="5143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sz="1400"/>
              <a:t>Зазвонные колокола Свято-Преображенского </a:t>
            </a:r>
          </a:p>
          <a:p>
            <a:pPr algn="ctr"/>
            <a:r>
              <a:rPr lang="ru-RU" altLang="ru-RU" sz="1400"/>
              <a:t>кафедрального собора Донецка</a:t>
            </a:r>
          </a:p>
        </p:txBody>
      </p:sp>
      <p:pic>
        <p:nvPicPr>
          <p:cNvPr id="8" name="Трезвон к литургии Русские традиционные.mp3">
            <a:hlinkClick r:id="" action="ppaction://media"/>
          </p:cNvPr>
          <p:cNvPicPr>
            <a:picLocks noRot="1" noChangeAspect="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7143750" y="1143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a:xfrm>
            <a:off x="5572125" y="1428750"/>
            <a:ext cx="3052763" cy="461963"/>
          </a:xfrm>
          <a:prstGeom prst="rect">
            <a:avLst/>
          </a:prstGeom>
        </p:spPr>
        <p:txBody>
          <a:bodyPr wrap="none">
            <a:spAutoFit/>
          </a:bodyPr>
          <a:lstStyle/>
          <a:p>
            <a:pPr algn="ctr" fontAlgn="auto">
              <a:spcBef>
                <a:spcPts val="0"/>
              </a:spcBef>
              <a:spcAft>
                <a:spcPts val="0"/>
              </a:spcAft>
              <a:defRPr/>
            </a:pPr>
            <a:r>
              <a:rPr lang="ru-RU" sz="1200" dirty="0">
                <a:solidFill>
                  <a:schemeClr val="tx1">
                    <a:lumMod val="65000"/>
                    <a:lumOff val="35000"/>
                  </a:schemeClr>
                </a:solidFill>
                <a:latin typeface="+mn-lt"/>
              </a:rPr>
              <a:t>Трезвон к литургии (один, урезано) </a:t>
            </a:r>
          </a:p>
          <a:p>
            <a:pPr algn="ctr" fontAlgn="auto">
              <a:spcBef>
                <a:spcPts val="0"/>
              </a:spcBef>
              <a:spcAft>
                <a:spcPts val="0"/>
              </a:spcAft>
              <a:defRPr/>
            </a:pPr>
            <a:r>
              <a:rPr lang="ru-RU" sz="1200" dirty="0">
                <a:solidFill>
                  <a:schemeClr val="tx1">
                    <a:lumMod val="65000"/>
                    <a:lumOff val="35000"/>
                  </a:schemeClr>
                </a:solidFill>
                <a:latin typeface="+mn-lt"/>
              </a:rPr>
              <a:t>Русские традиционные колокольные звоны</a:t>
            </a:r>
            <a:endParaRPr lang="ru-RU" sz="1200" dirty="0">
              <a:solidFill>
                <a:schemeClr val="tx1">
                  <a:lumMod val="65000"/>
                  <a:lumOff val="35000"/>
                </a:schemeClr>
              </a:solidFill>
              <a:latin typeface="+mn-lt"/>
            </a:endParaRPr>
          </a:p>
        </p:txBody>
      </p:sp>
    </p:spTree>
  </p:cSld>
  <p:clrMapOvr>
    <a:masterClrMapping/>
  </p:clrMapOvr>
  <p:transition spd="med">
    <p:split orient="vert"/>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52880"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571500" y="3929063"/>
            <a:ext cx="8001000" cy="2246312"/>
          </a:xfrm>
          <a:prstGeom prst="rect">
            <a:avLst/>
          </a:prstGeom>
          <a:noFill/>
        </p:spPr>
        <p:txBody>
          <a:bodyPr>
            <a:spAutoFit/>
          </a:bodyPr>
          <a:lstStyle/>
          <a:p>
            <a:pPr indent="457200" algn="just" fontAlgn="auto">
              <a:spcBef>
                <a:spcPts val="0"/>
              </a:spcBef>
              <a:spcAft>
                <a:spcPts val="0"/>
              </a:spcAft>
              <a:defRPr/>
            </a:pPr>
            <a:r>
              <a:rPr lang="ru-RU" sz="2000" b="1" dirty="0">
                <a:solidFill>
                  <a:schemeClr val="bg1">
                    <a:lumMod val="95000"/>
                  </a:schemeClr>
                </a:solidFill>
                <a:latin typeface="+mn-lt"/>
              </a:rPr>
              <a:t>Для классиков русской музыки колокольный звон был не просто иллюстрацией, звон – это музыкальная среда, которая с детства окружала русского композитора, воспитывала его музыкальное чувство. Отсюда колокольные интонации в русской музыке, колокольные переливы и переборы, наплывы и колыхания звона. Отсюда ритмика и гармония колокольного звона, вошедшего в саму фактуру музыкальной ткани.</a:t>
            </a:r>
          </a:p>
        </p:txBody>
      </p:sp>
      <p:sp>
        <p:nvSpPr>
          <p:cNvPr id="4" name="Прямоугольник 3"/>
          <p:cNvSpPr/>
          <p:nvPr/>
        </p:nvSpPr>
        <p:spPr>
          <a:xfrm>
            <a:off x="285720" y="142852"/>
            <a:ext cx="8572560" cy="1754326"/>
          </a:xfrm>
          <a:prstGeom prst="rect">
            <a:avLst/>
          </a:prstGeom>
          <a:noFill/>
          <a:effectLst>
            <a:outerShdw blurRad="50800" dist="38100" dir="5400000" algn="t" rotWithShape="0">
              <a:prstClr val="black">
                <a:alpha val="40000"/>
              </a:prstClr>
            </a:outerShdw>
          </a:effec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ru-RU"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63500" dist="63500" algn="tl">
                    <a:schemeClr val="accent1">
                      <a:lumMod val="50000"/>
                    </a:schemeClr>
                  </a:outerShdw>
                </a:effectLst>
                <a:latin typeface="+mn-lt"/>
              </a:rPr>
              <a:t>Колокольный звон </a:t>
            </a:r>
          </a:p>
          <a:p>
            <a:pPr algn="ctr" fontAlgn="auto">
              <a:spcBef>
                <a:spcPts val="0"/>
              </a:spcBef>
              <a:spcAft>
                <a:spcPts val="0"/>
              </a:spcAft>
              <a:defRPr/>
            </a:pPr>
            <a:r>
              <a:rPr lang="ru-RU"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63500" dist="63500" algn="tl">
                    <a:schemeClr val="accent1">
                      <a:lumMod val="50000"/>
                    </a:schemeClr>
                  </a:outerShdw>
                </a:effectLst>
                <a:latin typeface="+mn-lt"/>
              </a:rPr>
              <a:t>в музыке</a:t>
            </a:r>
            <a:endParaRPr lang="ru-RU"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63500" dist="63500" algn="tl">
                  <a:schemeClr val="accent1">
                    <a:lumMod val="50000"/>
                  </a:schemeClr>
                </a:outerShdw>
              </a:effectLst>
              <a:latin typeface="+mn-lt"/>
            </a:endParaRPr>
          </a:p>
        </p:txBody>
      </p:sp>
      <p:pic>
        <p:nvPicPr>
          <p:cNvPr id="5" name="колокол.mp3">
            <a:hlinkClick r:id="" action="ppaction://media"/>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428625" y="4286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528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Прямоугольник 2"/>
          <p:cNvSpPr>
            <a:spLocks noChangeArrowheads="1"/>
          </p:cNvSpPr>
          <p:nvPr/>
        </p:nvSpPr>
        <p:spPr bwMode="auto">
          <a:xfrm>
            <a:off x="357188" y="4500563"/>
            <a:ext cx="84296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Творцы неповторимых колоколов, строители величавых звонниц, виртуозы-звонари оставили нам в наследство великолепные образцы технического мастерства и музыкального искусства. Как залог неразрывности и преемственности православной культуры звучит сегодня колокольный звон. И вслушиваясь в эту музыку, мы переживаем и скорбь, и праздничное ликование, и священный трепет.</a:t>
            </a:r>
            <a:endParaRPr lang="ru-RU" altLang="ru-RU" sz="2000"/>
          </a:p>
        </p:txBody>
      </p:sp>
      <p:pic>
        <p:nvPicPr>
          <p:cNvPr id="4" name="Рисунок 3" descr="07.jpg"/>
          <p:cNvPicPr>
            <a:picLocks noChangeAspect="1"/>
          </p:cNvPicPr>
          <p:nvPr/>
        </p:nvPicPr>
        <p:blipFill>
          <a:blip r:embed="rId2"/>
          <a:stretch>
            <a:fillRect/>
          </a:stretch>
        </p:blipFill>
        <p:spPr>
          <a:xfrm>
            <a:off x="1857375" y="428625"/>
            <a:ext cx="5429250" cy="4071938"/>
          </a:xfrm>
          <a:prstGeom prst="rect">
            <a:avLst/>
          </a:prstGeom>
          <a:ln w="57150">
            <a:solidFill>
              <a:schemeClr val="accent5">
                <a:lumMod val="60000"/>
                <a:lumOff val="40000"/>
              </a:schemeClr>
            </a:solidFill>
          </a:ln>
        </p:spPr>
      </p:pic>
    </p:spTree>
  </p:cSld>
  <p:clrMapOvr>
    <a:masterClrMapping/>
  </p:clrMapOvr>
  <p:transition spd="med">
    <p:split orient="vert"/>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Прямоугольник 1"/>
          <p:cNvSpPr>
            <a:spLocks noChangeArrowheads="1"/>
          </p:cNvSpPr>
          <p:nvPr/>
        </p:nvSpPr>
        <p:spPr bwMode="auto">
          <a:xfrm>
            <a:off x="428625" y="428625"/>
            <a:ext cx="357187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К колокольному звону как к богатейшему музыкальному материалу обращались многие русские композиторы: М. Глинка и М. Мусоргский, П. Чайковский и А. Бородин, Н. Римский-Корсаков и А. Скрябин, А. Глазунов и И. Стравинский. В русских операх можно отыскать все виды звона — от стандартных сигналов до замечательных образцов колокольного искусства.</a:t>
            </a:r>
          </a:p>
        </p:txBody>
      </p:sp>
      <p:pic>
        <p:nvPicPr>
          <p:cNvPr id="111619" name="Рисунок 4" descr="Нестеров МВ Под благовест. 189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1938" y="357188"/>
            <a:ext cx="4618037" cy="612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Нашивка 2">
            <a:hlinkClick r:id="rId4" action="ppaction://hlinksldjump" tooltip="Перечень опер с использованием колокольного звона"/>
          </p:cNvPr>
          <p:cNvSpPr/>
          <p:nvPr/>
        </p:nvSpPr>
        <p:spPr>
          <a:xfrm>
            <a:off x="3000364" y="4643446"/>
            <a:ext cx="571504" cy="285752"/>
          </a:xfrm>
          <a:prstGeom prst="chevron">
            <a:avLst/>
          </a:prstGeom>
          <a:solidFill>
            <a:schemeClr val="accent5">
              <a:lumMod val="60000"/>
              <a:lumOff val="40000"/>
            </a:schemeClr>
          </a:solidFill>
          <a:ln>
            <a:solidFill>
              <a:srgbClr val="FFC000"/>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chemeClr val="tx1"/>
              </a:solidFill>
            </a:endParaRPr>
          </a:p>
        </p:txBody>
      </p:sp>
      <p:sp>
        <p:nvSpPr>
          <p:cNvPr id="111623" name="Прямоугольник 5"/>
          <p:cNvSpPr>
            <a:spLocks noChangeArrowheads="1"/>
          </p:cNvSpPr>
          <p:nvPr/>
        </p:nvSpPr>
        <p:spPr bwMode="auto">
          <a:xfrm>
            <a:off x="785813" y="6000750"/>
            <a:ext cx="3429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600"/>
              <a:t>Нестеров М.В. Под благовест. 1895</a:t>
            </a:r>
          </a:p>
        </p:txBody>
      </p:sp>
    </p:spTree>
  </p:cSld>
  <p:clrMapOvr>
    <a:masterClrMapping/>
  </p:clrMapOvr>
  <p:transition spd="med">
    <p:split orient="vert"/>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42" name="Прямоугольник 1"/>
          <p:cNvSpPr>
            <a:spLocks noChangeArrowheads="1"/>
          </p:cNvSpPr>
          <p:nvPr/>
        </p:nvSpPr>
        <p:spPr bwMode="auto">
          <a:xfrm>
            <a:off x="357188" y="571500"/>
            <a:ext cx="8358187"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Гул набата раздается в опере А. П. Бородина "Князь Игорь", в сцене пожара Путивля, осажденного половцами. Удары всполошного колокола созывают опричников на Красную площадь в "Опричнике" П. И. Чайковского. Большой церковный звон, знаменующий особую важность момента, сопровождает въезд Ивана Грозного в "Псковитянке" Н. А. Римского-Корсакова. Отзвуки заутреннего звона слышатся во вступлении к "Хованщине" М. П. Мусоргского. Светлый, праздничный звон раздается в "Сказке о царе Салтане" Н. А. Римского-Корсакова, когда под лучами восходящего солнца сквозь туман проглядывают очертания города Леденца и из распахнувшихся ворот выходит радостное шествие. Под торжественный "красный" звон, под звуки гимна "Славься" сценой всенародного ликования завершается опера М. И. Глинки "Иван Сусанин". "Борис Годунов" М. П. Мусоргского — опера, пронизанная колокольным звоном. Мелодия в сцене смерти Бориса воспроизводит подлинный погребальный перезвон.</a:t>
            </a:r>
          </a:p>
        </p:txBody>
      </p:sp>
      <p:pic>
        <p:nvPicPr>
          <p:cNvPr id="3" name="slavsya.mp3">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357313" y="56435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571500" y="6000750"/>
            <a:ext cx="2071688" cy="461963"/>
          </a:xfrm>
          <a:prstGeom prst="rect">
            <a:avLst/>
          </a:prstGeom>
        </p:spPr>
        <p:txBody>
          <a:bodyPr>
            <a:spAutoFit/>
          </a:bodyPr>
          <a:lstStyle/>
          <a:p>
            <a:pPr algn="ctr" fontAlgn="auto">
              <a:spcBef>
                <a:spcPts val="0"/>
              </a:spcBef>
              <a:spcAft>
                <a:spcPts val="0"/>
              </a:spcAft>
              <a:defRPr/>
            </a:pPr>
            <a:r>
              <a:rPr lang="ru-RU" sz="1200" dirty="0">
                <a:solidFill>
                  <a:schemeClr val="tx1">
                    <a:lumMod val="65000"/>
                    <a:lumOff val="35000"/>
                  </a:schemeClr>
                </a:solidFill>
                <a:latin typeface="+mn-lt"/>
              </a:rPr>
              <a:t>М. Глинка «Славься». Ансамбль им. Александрова</a:t>
            </a:r>
            <a:endParaRPr lang="ru-RU" sz="1200" dirty="0">
              <a:solidFill>
                <a:schemeClr val="tx1">
                  <a:lumMod val="65000"/>
                  <a:lumOff val="35000"/>
                </a:schemeClr>
              </a:solidFill>
              <a:latin typeface="+mn-lt"/>
            </a:endParaRPr>
          </a:p>
        </p:txBody>
      </p:sp>
      <p:pic>
        <p:nvPicPr>
          <p:cNvPr id="5" name="Годунов.mp3">
            <a:hlinkClick r:id="" action="ppaction://media"/>
          </p:cNvPr>
          <p:cNvPicPr>
            <a:picLocks noRot="1" noChangeAspect="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3929063" y="5715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3143250" y="6143625"/>
            <a:ext cx="2528888" cy="276225"/>
          </a:xfrm>
          <a:prstGeom prst="rect">
            <a:avLst/>
          </a:prstGeom>
        </p:spPr>
        <p:txBody>
          <a:bodyPr wrap="none">
            <a:spAutoFit/>
          </a:bodyPr>
          <a:lstStyle/>
          <a:p>
            <a:pPr fontAlgn="auto">
              <a:spcBef>
                <a:spcPts val="0"/>
              </a:spcBef>
              <a:spcAft>
                <a:spcPts val="0"/>
              </a:spcAft>
              <a:defRPr/>
            </a:pPr>
            <a:r>
              <a:rPr lang="ru-RU" sz="1200" dirty="0">
                <a:solidFill>
                  <a:schemeClr val="tx1">
                    <a:lumMod val="75000"/>
                    <a:lumOff val="25000"/>
                  </a:schemeClr>
                </a:solidFill>
                <a:latin typeface="+mn-lt"/>
              </a:rPr>
              <a:t>"Борис Годунов" М. П. Мусоргского </a:t>
            </a:r>
            <a:endParaRPr lang="ru-RU" sz="1200" dirty="0">
              <a:solidFill>
                <a:schemeClr val="tx1">
                  <a:lumMod val="75000"/>
                  <a:lumOff val="25000"/>
                </a:schemeClr>
              </a:solidFill>
              <a:latin typeface="+mn-lt"/>
            </a:endParaRPr>
          </a:p>
        </p:txBody>
      </p:sp>
    </p:spTree>
  </p:cSld>
  <p:clrMapOvr>
    <a:masterClrMapping/>
  </p:clrMapOvr>
  <p:transition spd="med">
    <p:split orient="vert"/>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21926"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87896" fill="hold"/>
                                        <p:tgtEl>
                                          <p:spTgt spid="5"/>
                                        </p:tgtEl>
                                      </p:cBhvr>
                                    </p:cmd>
                                  </p:childTnLst>
                                </p:cTn>
                              </p:par>
                            </p:childTnLst>
                          </p:cTn>
                        </p:par>
                      </p:childTnLst>
                    </p:cTn>
                  </p:par>
                </p:childTnLst>
              </p:cTn>
              <p:nextCondLst>
                <p:cond evt="onClick" delay="0">
                  <p:tgtEl>
                    <p:spTgt spid="5"/>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3666" name="Прямоугольник 1"/>
          <p:cNvSpPr>
            <a:spLocks noChangeArrowheads="1"/>
          </p:cNvSpPr>
          <p:nvPr/>
        </p:nvSpPr>
        <p:spPr bwMode="auto">
          <a:xfrm>
            <a:off x="357188" y="1071563"/>
            <a:ext cx="84296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Партия колоколов в нотах никогда не выписывается в точности. Ее обычно обозначают ритмическим или вполне условным письмом, указывающим на присутствие колокольного звона, набрасывается лишь «намёк звона».</a:t>
            </a:r>
          </a:p>
        </p:txBody>
      </p:sp>
      <p:sp>
        <p:nvSpPr>
          <p:cNvPr id="113667" name="Прямоугольник 2"/>
          <p:cNvSpPr>
            <a:spLocks noChangeArrowheads="1"/>
          </p:cNvSpPr>
          <p:nvPr/>
        </p:nvSpPr>
        <p:spPr bwMode="auto">
          <a:xfrm>
            <a:off x="357188" y="3071813"/>
            <a:ext cx="8358187"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Подлинные церковные колокола не могут быть признаны подлинно «оркестровым инструментом», разве только за исключением самых малых, принимавших иногда участие в симфоническом оркестре. Это происходит по той причине, что низко-звучащий колокол представляет собою огромное сооружение в несколько тысяч пудов весом, которое ни при каких условиях не может быть приспособлено для «концертных» целей. Такие колокола применяются только за сценой театров, и действуют в тех случаях, когда требуется «благовест», «набат» или «колокольный трезвон», являющиеся подлинным воспроизведением колокольного звона вообще.</a:t>
            </a:r>
            <a:endParaRPr lang="ru-RU" altLang="ru-RU" sz="2000"/>
          </a:p>
        </p:txBody>
      </p:sp>
    </p:spTree>
  </p:cSld>
  <p:clrMapOvr>
    <a:masterClrMapping/>
  </p:clrMapOvr>
  <p:transition spd="med">
    <p:split orient="vert"/>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Прямоугольник 1"/>
          <p:cNvSpPr>
            <a:spLocks noChangeArrowheads="1"/>
          </p:cNvSpPr>
          <p:nvPr/>
        </p:nvSpPr>
        <p:spPr bwMode="auto">
          <a:xfrm>
            <a:off x="357188" y="4500563"/>
            <a:ext cx="84296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В наиболее известных русских оперных театрах, как например в Большом театре, имеется устроенная по всем правилам колокольная звонница, располагающая особенно прославленными в стране подлинными церковными колоколами. Самый большой колокол этой звонницы звучит низким до-диез, весит несколько десятков тысяч пудов и применяется в «сцене пожара» оперы Бородина Князь Игорь.</a:t>
            </a:r>
          </a:p>
        </p:txBody>
      </p:sp>
      <p:pic>
        <p:nvPicPr>
          <p:cNvPr id="3" name="Рисунок 2" descr="Большой театр.jpg"/>
          <p:cNvPicPr>
            <a:picLocks noChangeAspect="1"/>
          </p:cNvPicPr>
          <p:nvPr/>
        </p:nvPicPr>
        <p:blipFill>
          <a:blip r:embed="rId2"/>
          <a:stretch>
            <a:fillRect/>
          </a:stretch>
        </p:blipFill>
        <p:spPr>
          <a:xfrm>
            <a:off x="1881188" y="357188"/>
            <a:ext cx="5510212" cy="4071937"/>
          </a:xfrm>
          <a:prstGeom prst="rect">
            <a:avLst/>
          </a:prstGeom>
          <a:ln w="57150">
            <a:solidFill>
              <a:schemeClr val="accent5">
                <a:lumMod val="60000"/>
                <a:lumOff val="40000"/>
              </a:schemeClr>
            </a:solidFill>
          </a:ln>
        </p:spPr>
      </p:pic>
    </p:spTree>
  </p:cSld>
  <p:clrMapOvr>
    <a:masterClrMapping/>
  </p:clrMapOvr>
  <p:transition spd="med">
    <p:split orient="vert"/>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Прямоугольник 2"/>
          <p:cNvSpPr>
            <a:spLocks noChangeArrowheads="1"/>
          </p:cNvSpPr>
          <p:nvPr/>
        </p:nvSpPr>
        <p:spPr bwMode="auto">
          <a:xfrm>
            <a:off x="428625" y="642938"/>
            <a:ext cx="4500563"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Для иммитации колокольных звонов в оркестрах и театрах чаще всего используются такие музыкальные инструменты как оркестровые и «плоские» колокола.</a:t>
            </a:r>
            <a:endParaRPr lang="ru-RU" altLang="ru-RU" sz="2000"/>
          </a:p>
          <a:p>
            <a:pPr algn="just"/>
            <a:r>
              <a:rPr lang="ru-RU" altLang="ru-RU" sz="2000" b="1">
                <a:solidFill>
                  <a:srgbClr val="FF0000"/>
                </a:solidFill>
              </a:rPr>
              <a:t>Оркестровые колокола</a:t>
            </a:r>
            <a:r>
              <a:rPr lang="ru-RU" altLang="ru-RU" sz="2000" b="1"/>
              <a:t> представляют собою длинные узкие стальные трубы, укреплённые на подвесках в особой деревянной или металлической раме. В Италии эти «колокола» известны под именем японских колоколов, а в России, наоборот, - под именем итальянских или римских колоколов. </a:t>
            </a:r>
          </a:p>
        </p:txBody>
      </p:sp>
      <p:pic>
        <p:nvPicPr>
          <p:cNvPr id="4" name="Рисунок 3" descr="оркестровый колокол.jpg"/>
          <p:cNvPicPr>
            <a:picLocks noChangeAspect="1"/>
          </p:cNvPicPr>
          <p:nvPr/>
        </p:nvPicPr>
        <p:blipFill>
          <a:blip r:embed="rId2"/>
          <a:stretch>
            <a:fillRect/>
          </a:stretch>
        </p:blipFill>
        <p:spPr>
          <a:xfrm>
            <a:off x="5286375" y="571500"/>
            <a:ext cx="3336925" cy="5500688"/>
          </a:xfrm>
          <a:prstGeom prst="rect">
            <a:avLst/>
          </a:prstGeom>
          <a:ln w="57150">
            <a:solidFill>
              <a:schemeClr val="accent5">
                <a:lumMod val="60000"/>
                <a:lumOff val="40000"/>
              </a:schemeClr>
            </a:solidFill>
          </a:ln>
        </p:spPr>
      </p:pic>
    </p:spTree>
  </p:cSld>
  <p:clrMapOvr>
    <a:masterClrMapping/>
  </p:clrMapOvr>
  <p:transition spd="med">
    <p:split orient="vert"/>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Прямоугольник 1"/>
          <p:cNvSpPr>
            <a:spLocks noChangeArrowheads="1"/>
          </p:cNvSpPr>
          <p:nvPr/>
        </p:nvSpPr>
        <p:spPr bwMode="auto">
          <a:xfrm>
            <a:off x="500063" y="1143000"/>
            <a:ext cx="5857875"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Звук этих колоколов извлекается довольно увесистыми молотками с резиновой прокладкой на ударной плоскости. Удары чисто-металлическими молотками или деревянными колотушками производят отвратительное впечатление своим резким, позвякивающим призвуком.</a:t>
            </a:r>
          </a:p>
          <a:p>
            <a:pPr algn="just"/>
            <a:r>
              <a:rPr lang="ru-RU" altLang="ru-RU" sz="2000" b="1"/>
              <a:t>Итальянские колокола в своём звучании не имеют ничего общего с подлинными русскими церковными колоколами и потому ни при каких условиях не могут заменить их. Они звучат очень чисто и прозрачно, но неизменно создают «иллюзию» чего-то игрушечного и ненастоящего.</a:t>
            </a:r>
          </a:p>
        </p:txBody>
      </p:sp>
      <p:pic>
        <p:nvPicPr>
          <p:cNvPr id="3" name="Рисунок 2" descr="колокола (оркестровые.jpg"/>
          <p:cNvPicPr>
            <a:picLocks noChangeAspect="1"/>
          </p:cNvPicPr>
          <p:nvPr/>
        </p:nvPicPr>
        <p:blipFill>
          <a:blip r:embed="rId2"/>
          <a:stretch>
            <a:fillRect/>
          </a:stretch>
        </p:blipFill>
        <p:spPr>
          <a:xfrm>
            <a:off x="6572250" y="1571625"/>
            <a:ext cx="1725613" cy="3143250"/>
          </a:xfrm>
          <a:prstGeom prst="rect">
            <a:avLst/>
          </a:prstGeom>
          <a:ln w="57150">
            <a:solidFill>
              <a:schemeClr val="accent5">
                <a:lumMod val="60000"/>
                <a:lumOff val="40000"/>
              </a:schemeClr>
            </a:solidFill>
          </a:ln>
        </p:spPr>
      </p:pic>
    </p:spTree>
  </p:cSld>
  <p:clrMapOvr>
    <a:masterClrMapping/>
  </p:clrMapOvr>
  <p:transition spd="med">
    <p:split orient="vert"/>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Прямоугольник 1"/>
          <p:cNvSpPr>
            <a:spLocks noChangeArrowheads="1"/>
          </p:cNvSpPr>
          <p:nvPr/>
        </p:nvSpPr>
        <p:spPr bwMode="auto">
          <a:xfrm>
            <a:off x="357188" y="357188"/>
            <a:ext cx="385762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Плоские била сравнительно легко могут быть изготовлены с любой тональностью и тембровой окраской звука. Вот почему «</a:t>
            </a:r>
            <a:r>
              <a:rPr lang="ru-RU" altLang="ru-RU" sz="2000" b="1">
                <a:solidFill>
                  <a:srgbClr val="FF0000"/>
                </a:solidFill>
              </a:rPr>
              <a:t>плоские колокола</a:t>
            </a:r>
            <a:r>
              <a:rPr lang="ru-RU" altLang="ru-RU" sz="2000" b="1"/>
              <a:t>» (металлофоны из титановых или медных пластин) стали часто применять в оркестрах, театрах и т.д. для воспроизведения колокольных звонов.</a:t>
            </a:r>
          </a:p>
          <a:p>
            <a:pPr algn="just"/>
            <a:r>
              <a:rPr lang="ru-RU" altLang="ru-RU" sz="2000" b="1"/>
              <a:t>Их сейчас отливают в Италии, и звучат они во многих странах Европы. Их можно услышать в театре имени Немировича-Данченко и в Мариинке.</a:t>
            </a:r>
          </a:p>
        </p:txBody>
      </p:sp>
      <p:pic>
        <p:nvPicPr>
          <p:cNvPr id="4" name="Рисунок 3" descr="парке Коломенское в Москве в три часа дня любой желающий может послушать потрясающее исполнение различных мелодий на инструменте било (плоских колоколах)..jpg"/>
          <p:cNvPicPr>
            <a:picLocks noChangeAspect="1"/>
          </p:cNvPicPr>
          <p:nvPr/>
        </p:nvPicPr>
        <p:blipFill>
          <a:blip r:embed="rId4"/>
          <a:stretch>
            <a:fillRect/>
          </a:stretch>
        </p:blipFill>
        <p:spPr>
          <a:xfrm>
            <a:off x="4286250" y="500063"/>
            <a:ext cx="4448175" cy="4429125"/>
          </a:xfrm>
          <a:prstGeom prst="rect">
            <a:avLst/>
          </a:prstGeom>
          <a:ln w="57150">
            <a:solidFill>
              <a:schemeClr val="accent5">
                <a:lumMod val="60000"/>
                <a:lumOff val="40000"/>
              </a:schemeClr>
            </a:solidFill>
          </a:ln>
        </p:spPr>
      </p:pic>
      <p:sp>
        <p:nvSpPr>
          <p:cNvPr id="117764" name="Прямоугольник 4"/>
          <p:cNvSpPr>
            <a:spLocks noChangeArrowheads="1"/>
          </p:cNvSpPr>
          <p:nvPr/>
        </p:nvSpPr>
        <p:spPr bwMode="auto">
          <a:xfrm>
            <a:off x="428625" y="5214938"/>
            <a:ext cx="83581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«Плоские колокола" звучат более-менее прилично только при условии слабых ударов молотка, потому, что при усилении удара происходит очень сильное искажение звука, похожее на звук крышки от кастрюли. </a:t>
            </a:r>
          </a:p>
        </p:txBody>
      </p:sp>
      <p:pic>
        <p:nvPicPr>
          <p:cNvPr id="6" name="Била плоск.  Афон.mp3">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428625" y="4286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5827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арильон Петропавловского собора.jpg"/>
          <p:cNvPicPr>
            <a:picLocks noChangeAspect="1"/>
          </p:cNvPicPr>
          <p:nvPr/>
        </p:nvPicPr>
        <p:blipFill>
          <a:blip r:embed="rId4"/>
          <a:stretch>
            <a:fillRect/>
          </a:stretch>
        </p:blipFill>
        <p:spPr>
          <a:xfrm>
            <a:off x="928688" y="357188"/>
            <a:ext cx="7445375" cy="5316537"/>
          </a:xfrm>
          <a:prstGeom prst="rect">
            <a:avLst/>
          </a:prstGeom>
          <a:ln w="57150">
            <a:solidFill>
              <a:schemeClr val="accent5">
                <a:lumMod val="60000"/>
                <a:lumOff val="40000"/>
              </a:schemeClr>
            </a:solidFill>
          </a:ln>
        </p:spPr>
      </p:pic>
      <p:sp>
        <p:nvSpPr>
          <p:cNvPr id="118787" name="Прямоугольник 2"/>
          <p:cNvSpPr>
            <a:spLocks noChangeArrowheads="1"/>
          </p:cNvSpPr>
          <p:nvPr/>
        </p:nvSpPr>
        <p:spPr bwMode="auto">
          <a:xfrm>
            <a:off x="1071563" y="357188"/>
            <a:ext cx="33448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600"/>
              <a:t>Карильон Петропавловского собора</a:t>
            </a:r>
          </a:p>
        </p:txBody>
      </p:sp>
      <p:sp>
        <p:nvSpPr>
          <p:cNvPr id="118788" name="Прямоугольник 3"/>
          <p:cNvSpPr>
            <a:spLocks noChangeArrowheads="1"/>
          </p:cNvSpPr>
          <p:nvPr/>
        </p:nvSpPr>
        <p:spPr bwMode="auto">
          <a:xfrm>
            <a:off x="428625" y="5715000"/>
            <a:ext cx="8286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Часто используются в церквях, особенно в Нидерландах </a:t>
            </a:r>
            <a:r>
              <a:rPr lang="ru-RU" altLang="ru-RU" sz="2000" b="1">
                <a:solidFill>
                  <a:srgbClr val="FF0000"/>
                </a:solidFill>
              </a:rPr>
              <a:t>карильоны</a:t>
            </a:r>
            <a:r>
              <a:rPr lang="ru-RU" altLang="ru-RU" sz="2000" b="1"/>
              <a:t>. В Китае он был известен уже в глубокой древности. </a:t>
            </a:r>
            <a:endParaRPr lang="ru-RU" altLang="ru-RU" sz="2000"/>
          </a:p>
        </p:txBody>
      </p:sp>
      <p:pic>
        <p:nvPicPr>
          <p:cNvPr id="5" name="карильон.mp3">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428625" y="5715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Прямоугольник 1"/>
          <p:cNvSpPr>
            <a:spLocks noChangeArrowheads="1"/>
          </p:cNvSpPr>
          <p:nvPr/>
        </p:nvSpPr>
        <p:spPr bwMode="auto">
          <a:xfrm>
            <a:off x="428625" y="4000500"/>
            <a:ext cx="835818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Карильон — музыкальный инструмент, посредством часового механизма заставляющий ряд колоколов исполнять какую-либо мелодию, подобно тому, как вращающийся вал приводит в движение орга́н. Кроме того, на карильоне играют «вручную» посредством специальной клавиатуры.</a:t>
            </a:r>
          </a:p>
          <a:p>
            <a:pPr algn="just"/>
            <a:r>
              <a:rPr lang="ru-RU" altLang="ru-RU" sz="2000" b="1"/>
              <a:t>Всего же в мире существует 600-700 карильонов.</a:t>
            </a:r>
          </a:p>
        </p:txBody>
      </p:sp>
      <p:pic>
        <p:nvPicPr>
          <p:cNvPr id="3" name="Рисунок 2" descr="Карильон.jpg"/>
          <p:cNvPicPr>
            <a:picLocks noChangeAspect="1"/>
          </p:cNvPicPr>
          <p:nvPr/>
        </p:nvPicPr>
        <p:blipFill>
          <a:blip r:embed="rId2"/>
          <a:stretch>
            <a:fillRect/>
          </a:stretch>
        </p:blipFill>
        <p:spPr>
          <a:xfrm>
            <a:off x="571500" y="428625"/>
            <a:ext cx="4376738" cy="3286125"/>
          </a:xfrm>
          <a:prstGeom prst="rect">
            <a:avLst/>
          </a:prstGeom>
          <a:ln w="57150">
            <a:solidFill>
              <a:schemeClr val="accent5">
                <a:lumMod val="60000"/>
                <a:lumOff val="40000"/>
              </a:schemeClr>
            </a:solidFill>
          </a:ln>
        </p:spPr>
      </p:pic>
      <p:pic>
        <p:nvPicPr>
          <p:cNvPr id="4" name="Рисунок 3" descr="Карильон Петропавловского собора клавиатура.jpg"/>
          <p:cNvPicPr>
            <a:picLocks noChangeAspect="1"/>
          </p:cNvPicPr>
          <p:nvPr/>
        </p:nvPicPr>
        <p:blipFill>
          <a:blip r:embed="rId3"/>
          <a:stretch>
            <a:fillRect/>
          </a:stretch>
        </p:blipFill>
        <p:spPr>
          <a:xfrm>
            <a:off x="5786438" y="428625"/>
            <a:ext cx="2508250" cy="3340100"/>
          </a:xfrm>
          <a:prstGeom prst="rect">
            <a:avLst/>
          </a:prstGeom>
          <a:ln w="57150">
            <a:solidFill>
              <a:schemeClr val="accent5">
                <a:lumMod val="60000"/>
                <a:lumOff val="40000"/>
              </a:schemeClr>
            </a:solidFill>
          </a:ln>
        </p:spPr>
      </p:pic>
    </p:spTree>
  </p:cSld>
  <p:clrMapOvr>
    <a:masterClrMapping/>
  </p:clrMapOvr>
  <p:transition spd="med">
    <p:split orient="vert"/>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Прямоугольник 1"/>
          <p:cNvSpPr>
            <a:spLocks noChangeArrowheads="1"/>
          </p:cNvSpPr>
          <p:nvPr/>
        </p:nvSpPr>
        <p:spPr bwMode="auto">
          <a:xfrm>
            <a:off x="428625" y="1071563"/>
            <a:ext cx="4143375"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Музыка колоколов выстояла, сохранила свои корни и донесла до наших современников неповторимую красоту и духовность. Несомненно, надо затратить еще много усилий, прежде чем колокола вновь займут прежнее место в нашей жизни и голоса их будут привычно звучать во дни торжеств и бед народных.</a:t>
            </a:r>
          </a:p>
        </p:txBody>
      </p:sp>
      <p:pic>
        <p:nvPicPr>
          <p:cNvPr id="4" name="Рисунок 3" descr="29670.jpg"/>
          <p:cNvPicPr>
            <a:picLocks noChangeAspect="1"/>
          </p:cNvPicPr>
          <p:nvPr/>
        </p:nvPicPr>
        <p:blipFill>
          <a:blip r:embed="rId4"/>
          <a:stretch>
            <a:fillRect/>
          </a:stretch>
        </p:blipFill>
        <p:spPr>
          <a:xfrm>
            <a:off x="4786313" y="357188"/>
            <a:ext cx="3790950" cy="6096000"/>
          </a:xfrm>
          <a:prstGeom prst="rect">
            <a:avLst/>
          </a:prstGeom>
          <a:ln w="57150">
            <a:solidFill>
              <a:schemeClr val="accent5">
                <a:lumMod val="60000"/>
                <a:lumOff val="40000"/>
              </a:schemeClr>
            </a:solidFill>
          </a:ln>
        </p:spPr>
      </p:pic>
      <p:pic>
        <p:nvPicPr>
          <p:cNvPr id="5" name="Вальс колоколов русский Север.mp3">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571500" y="4286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Прямоугольник 1"/>
          <p:cNvSpPr>
            <a:spLocks noChangeArrowheads="1"/>
          </p:cNvSpPr>
          <p:nvPr/>
        </p:nvSpPr>
        <p:spPr bwMode="auto">
          <a:xfrm>
            <a:off x="428625" y="500063"/>
            <a:ext cx="8143875"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400" b="1"/>
              <a:t>«Посреди таинственной тишины сей многоглаголивой ночи внезапно с высоты Ивана Великого, будто из глубины неба, раздался первый звук благовеста – вещий, как бы зов архангельской трубы, возглашающей общее воскресение. И вот, при первом знаке, данном из Кремля, мгновенно послышались тысячи послушных ему колоколов, и медный рев их наполнил воздух, плавая над всею первопрестольною столицею; она была объята сим торжественным звоном, как бы некоею, ей только свойственной атмосферой, проникнутой священным трепетом потрясаемой меди и радостью благовествуемого торжества. Слышало ухо и не могло насытиться сей дивною гармонией будто бы иного надоблачного мира».</a:t>
            </a:r>
          </a:p>
          <a:p>
            <a:pPr algn="just"/>
            <a:r>
              <a:rPr lang="ru-RU" altLang="ru-RU" sz="2000" b="1"/>
              <a:t>Это описание пасхальной ночи из путеводителя по Москве 1890 г.</a:t>
            </a:r>
          </a:p>
        </p:txBody>
      </p:sp>
      <p:sp>
        <p:nvSpPr>
          <p:cNvPr id="5" name="Стрелка влево 4">
            <a:hlinkClick r:id="rId3" action="ppaction://hlinksldjump" tooltip="К содержанию"/>
          </p:cNvPr>
          <p:cNvSpPr/>
          <p:nvPr/>
        </p:nvSpPr>
        <p:spPr>
          <a:xfrm>
            <a:off x="6572264" y="5786454"/>
            <a:ext cx="1071570" cy="627508"/>
          </a:xfrm>
          <a:prstGeom prst="leftArrow">
            <a:avLst/>
          </a:prstGeom>
          <a:solidFill>
            <a:schemeClr val="accent5">
              <a:lumMod val="60000"/>
              <a:lumOff val="40000"/>
            </a:schemeClr>
          </a:solidFill>
          <a:ln>
            <a:solidFill>
              <a:srgbClr val="FFC000"/>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med">
    <p:split orient="vert"/>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Горюшкин-Сорокопудов ИС Из века в век  [ок. 1915].jpg"/>
          <p:cNvPicPr>
            <a:picLocks noChangeAspect="1"/>
          </p:cNvPicPr>
          <p:nvPr/>
        </p:nvPicPr>
        <p:blipFill>
          <a:blip r:embed="rId2"/>
          <a:stretch>
            <a:fillRect/>
          </a:stretch>
        </p:blipFill>
        <p:spPr>
          <a:xfrm>
            <a:off x="857250" y="360363"/>
            <a:ext cx="7432675" cy="6140450"/>
          </a:xfrm>
          <a:prstGeom prst="rect">
            <a:avLst/>
          </a:prstGeom>
          <a:ln w="57150">
            <a:solidFill>
              <a:schemeClr val="accent5">
                <a:lumMod val="60000"/>
                <a:lumOff val="40000"/>
              </a:schemeClr>
            </a:solidFill>
          </a:ln>
        </p:spPr>
      </p:pic>
      <p:sp>
        <p:nvSpPr>
          <p:cNvPr id="121859" name="Прямоугольник 2"/>
          <p:cNvSpPr>
            <a:spLocks noChangeArrowheads="1"/>
          </p:cNvSpPr>
          <p:nvPr/>
        </p:nvSpPr>
        <p:spPr bwMode="auto">
          <a:xfrm>
            <a:off x="3500438" y="6143625"/>
            <a:ext cx="47863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600"/>
              <a:t>Горюшкин-Сорокопудов И.С. Из века в век  [ок. 1915]</a:t>
            </a:r>
          </a:p>
        </p:txBody>
      </p:sp>
    </p:spTree>
  </p:cSld>
  <p:clrMapOvr>
    <a:masterClrMapping/>
  </p:clrMapOvr>
  <p:transition spd="med">
    <p:split orient="vert"/>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
          <p:cNvSpPr>
            <a:spLocks noChangeArrowheads="1"/>
          </p:cNvSpPr>
          <p:nvPr/>
        </p:nvSpPr>
        <p:spPr bwMode="auto">
          <a:xfrm>
            <a:off x="357188" y="785813"/>
            <a:ext cx="84296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85375" tIns="53958"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a:t>Пухначев Ю.В. Колокол. Наше наследие. 1991. №3.</a:t>
            </a:r>
            <a:r>
              <a:rPr lang="en-US" altLang="ru-RU"/>
              <a:t> http://www.trinitas.ru/rus/002/a0217001.htm</a:t>
            </a:r>
            <a:endParaRPr lang="ru-RU" altLang="ru-RU"/>
          </a:p>
        </p:txBody>
      </p:sp>
      <p:sp>
        <p:nvSpPr>
          <p:cNvPr id="122883" name="Rectangle 2"/>
          <p:cNvSpPr>
            <a:spLocks noChangeArrowheads="1"/>
          </p:cNvSpPr>
          <p:nvPr/>
        </p:nvSpPr>
        <p:spPr bwMode="auto">
          <a:xfrm>
            <a:off x="0" y="0"/>
            <a:ext cx="9144000" cy="15875"/>
          </a:xfrm>
          <a:prstGeom prst="rect">
            <a:avLst/>
          </a:prstGeom>
          <a:solidFill>
            <a:srgbClr val="000000"/>
          </a:solidFill>
          <a:ln w="9525">
            <a:solidFill>
              <a:schemeClr val="tx1"/>
            </a:solidFill>
            <a:miter lim="800000"/>
            <a:headEnd/>
            <a:tailEnd/>
          </a:ln>
        </p:spPr>
        <p:txBody>
          <a:bodyPr wrap="non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ru-RU" altLang="ru-RU"/>
          </a:p>
        </p:txBody>
      </p:sp>
      <p:sp>
        <p:nvSpPr>
          <p:cNvPr id="122884" name="TextBox 3"/>
          <p:cNvSpPr txBox="1">
            <a:spLocks noChangeArrowheads="1"/>
          </p:cNvSpPr>
          <p:nvPr/>
        </p:nvSpPr>
        <p:spPr bwMode="auto">
          <a:xfrm>
            <a:off x="357188" y="2643188"/>
            <a:ext cx="8429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a:t>Звуковые файлы: Православный портал Предание </a:t>
            </a:r>
          </a:p>
          <a:p>
            <a:pPr algn="ctr"/>
            <a:r>
              <a:rPr lang="en-US" altLang="ru-RU"/>
              <a:t>http://www.predanie.ru/music/Kolokolnye_zvony/</a:t>
            </a:r>
            <a:r>
              <a:rPr lang="ru-RU" altLang="ru-RU"/>
              <a:t> </a:t>
            </a:r>
          </a:p>
        </p:txBody>
      </p:sp>
      <p:sp>
        <p:nvSpPr>
          <p:cNvPr id="122885" name="Прямоугольник 4"/>
          <p:cNvSpPr>
            <a:spLocks noChangeArrowheads="1"/>
          </p:cNvSpPr>
          <p:nvPr/>
        </p:nvSpPr>
        <p:spPr bwMode="auto">
          <a:xfrm>
            <a:off x="357188" y="1643063"/>
            <a:ext cx="8429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a:t>Рогаль-Левицкий Д. Р. Современный оркестр, т. 1-4. М., 1953-56. </a:t>
            </a:r>
            <a:r>
              <a:rPr lang="en-US" altLang="ru-RU"/>
              <a:t>http://www.orpheusmusic.ru/publ/319-1-0-17</a:t>
            </a:r>
            <a:endParaRPr lang="ru-RU" altLang="ru-RU"/>
          </a:p>
        </p:txBody>
      </p:sp>
    </p:spTree>
  </p:cSld>
  <p:clrMapOvr>
    <a:masterClrMapping/>
  </p:clrMapOvr>
  <p:transition spd="med">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20" y="285728"/>
            <a:ext cx="8572560" cy="923330"/>
          </a:xfrm>
          <a:prstGeom prst="rect">
            <a:avLst/>
          </a:prstGeom>
          <a:noFill/>
          <a:effectLst>
            <a:outerShdw blurRad="50800" dist="38100" dir="5400000" algn="t" rotWithShape="0">
              <a:prstClr val="black">
                <a:alpha val="40000"/>
              </a:prstClr>
            </a:outerShdw>
          </a:effec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ru-RU"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63500" dist="63500" algn="tl">
                    <a:schemeClr val="accent1">
                      <a:lumMod val="50000"/>
                    </a:schemeClr>
                  </a:outerShdw>
                </a:effectLst>
                <a:latin typeface="+mn-lt"/>
              </a:rPr>
              <a:t>Из истории колоколов</a:t>
            </a:r>
            <a:endParaRPr lang="ru-RU"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63500" dist="63500" algn="tl">
                  <a:schemeClr val="accent1">
                    <a:lumMod val="50000"/>
                  </a:schemeClr>
                </a:outerShdw>
              </a:effectLst>
              <a:latin typeface="+mn-lt"/>
            </a:endParaRPr>
          </a:p>
        </p:txBody>
      </p:sp>
      <p:sp>
        <p:nvSpPr>
          <p:cNvPr id="12291" name="Прямоугольник 3"/>
          <p:cNvSpPr>
            <a:spLocks noChangeArrowheads="1"/>
          </p:cNvSpPr>
          <p:nvPr/>
        </p:nvSpPr>
        <p:spPr bwMode="auto">
          <a:xfrm>
            <a:off x="357188" y="4786313"/>
            <a:ext cx="82867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Как только люди научились добывать металлы и сплавы (а бронза была одним из самых ранних тому примеров), нетрудно было заметить, как сильно и продолжительно звучат металлические пластины от удара (а голос бронзы был особенно красив).</a:t>
            </a:r>
          </a:p>
        </p:txBody>
      </p:sp>
      <p:pic>
        <p:nvPicPr>
          <p:cNvPr id="7" name="Рисунок 6" descr="Било (Била) и колотушки.jpg"/>
          <p:cNvPicPr>
            <a:picLocks noChangeAspect="1"/>
          </p:cNvPicPr>
          <p:nvPr/>
        </p:nvPicPr>
        <p:blipFill>
          <a:blip r:embed="rId5"/>
          <a:stretch>
            <a:fillRect/>
          </a:stretch>
        </p:blipFill>
        <p:spPr>
          <a:xfrm>
            <a:off x="571500" y="1285875"/>
            <a:ext cx="8143875" cy="3001963"/>
          </a:xfrm>
          <a:prstGeom prst="rect">
            <a:avLst/>
          </a:prstGeom>
          <a:ln w="57150">
            <a:solidFill>
              <a:schemeClr val="accent5">
                <a:lumMod val="60000"/>
                <a:lumOff val="40000"/>
              </a:schemeClr>
            </a:solidFill>
          </a:ln>
        </p:spPr>
      </p:pic>
      <p:sp>
        <p:nvSpPr>
          <p:cNvPr id="12293" name="Прямоугольник 7"/>
          <p:cNvSpPr>
            <a:spLocks noChangeArrowheads="1"/>
          </p:cNvSpPr>
          <p:nvPr/>
        </p:nvSpPr>
        <p:spPr bwMode="auto">
          <a:xfrm>
            <a:off x="3357563" y="4357688"/>
            <a:ext cx="1944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a:t>Била и колотушки</a:t>
            </a:r>
          </a:p>
        </p:txBody>
      </p:sp>
      <p:pic>
        <p:nvPicPr>
          <p:cNvPr id="6" name="Била Афон.mp3">
            <a:hlinkClick r:id="" action="ppaction://media"/>
          </p:cNvPr>
          <p:cNvPicPr>
            <a:picLocks noRot="1" noChangeAspect="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500063" y="7143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колокол.mp3">
            <a:hlinkClick r:id="" action="ppaction://media"/>
          </p:cNvPr>
          <p:cNvPicPr>
            <a:picLocks noRot="1" noChangeAspect="1"/>
          </p:cNvPicPr>
          <p:nvPr>
            <a:audioFile r:link="rId2"/>
          </p:nvPr>
        </p:nvPicPr>
        <p:blipFill>
          <a:blip r:embed="rId7">
            <a:extLst>
              <a:ext uri="{28A0092B-C50C-407E-A947-70E740481C1C}">
                <a14:useLocalDpi xmlns:a14="http://schemas.microsoft.com/office/drawing/2010/main" val="0"/>
              </a:ext>
            </a:extLst>
          </a:blip>
          <a:srcRect/>
          <a:stretch>
            <a:fillRect/>
          </a:stretch>
        </p:blipFill>
        <p:spPr bwMode="auto">
          <a:xfrm>
            <a:off x="500063" y="3571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5287" fill="hold"/>
                                        <p:tgtEl>
                                          <p:spTgt spid="9"/>
                                        </p:tgtEl>
                                      </p:cBhvr>
                                    </p:cmd>
                                  </p:childTnLst>
                                </p:cTn>
                              </p:par>
                            </p:childTnLst>
                          </p:cTn>
                        </p:par>
                        <p:par>
                          <p:cTn id="7" fill="hold" nodeType="afterGroup">
                            <p:stCondLst>
                              <p:cond delay="5287"/>
                            </p:stCondLst>
                            <p:childTnLst>
                              <p:par>
                                <p:cTn id="8" presetID="1" presetClass="mediacall" presetSubtype="0" fill="hold" nodeType="afterEffect">
                                  <p:stCondLst>
                                    <p:cond delay="0"/>
                                  </p:stCondLst>
                                  <p:childTnLst>
                                    <p:cmd type="call" cmd="playFrom(0.0)">
                                      <p:cBhvr>
                                        <p:cTn id="9"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4" showWhenStopped="0">
                <p:cTn id="10" fill="hold" display="0">
                  <p:stCondLst>
                    <p:cond delay="indefinite"/>
                  </p:stCondLst>
                  <p:endCondLst>
                    <p:cond evt="onPrev" delay="0">
                      <p:tgtEl>
                        <p:sldTgt/>
                      </p:tgtEl>
                    </p:cond>
                    <p:cond evt="onStopAudio" delay="0">
                      <p:tgtEl>
                        <p:sldTgt/>
                      </p:tgtEl>
                    </p:cond>
                  </p:endCondLst>
                </p:cTn>
                <p:tgtEl>
                  <p:spTgt spid="6"/>
                </p:tgtEl>
              </p:cMediaNode>
            </p:audio>
            <p:audio>
              <p:cMediaNode showWhenStopped="0">
                <p:cTn id="11"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Прямоугольник 1"/>
          <p:cNvSpPr>
            <a:spLocks noChangeArrowheads="1"/>
          </p:cNvSpPr>
          <p:nvPr/>
        </p:nvSpPr>
        <p:spPr bwMode="auto">
          <a:xfrm>
            <a:off x="500063" y="714375"/>
            <a:ext cx="421481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Если груз, ударяющий о пластину, привязать к ней и если саму пластину изогнуть, чтобы она своими краями окружала груз, то они будут ударяться при малейшем сотрясении. Так родилась идея колокольчика.</a:t>
            </a:r>
          </a:p>
        </p:txBody>
      </p:sp>
      <p:pic>
        <p:nvPicPr>
          <p:cNvPr id="5" name="Рисунок 4" descr="Металлическое било (клепало).jpg"/>
          <p:cNvPicPr>
            <a:picLocks noChangeAspect="1"/>
          </p:cNvPicPr>
          <p:nvPr/>
        </p:nvPicPr>
        <p:blipFill>
          <a:blip r:embed="rId2"/>
          <a:stretch>
            <a:fillRect/>
          </a:stretch>
        </p:blipFill>
        <p:spPr>
          <a:xfrm>
            <a:off x="500063" y="3071813"/>
            <a:ext cx="2492375" cy="3214687"/>
          </a:xfrm>
          <a:prstGeom prst="rect">
            <a:avLst/>
          </a:prstGeom>
          <a:ln w="57150">
            <a:solidFill>
              <a:schemeClr val="accent5">
                <a:lumMod val="60000"/>
                <a:lumOff val="40000"/>
              </a:schemeClr>
            </a:solidFill>
          </a:ln>
        </p:spPr>
      </p:pic>
      <p:sp>
        <p:nvSpPr>
          <p:cNvPr id="13316" name="Прямоугольник 5"/>
          <p:cNvSpPr>
            <a:spLocks noChangeArrowheads="1"/>
          </p:cNvSpPr>
          <p:nvPr/>
        </p:nvSpPr>
        <p:spPr bwMode="auto">
          <a:xfrm>
            <a:off x="3071813" y="3071813"/>
            <a:ext cx="1774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a:t>Металлическое било (клепало)</a:t>
            </a:r>
          </a:p>
        </p:txBody>
      </p:sp>
      <p:pic>
        <p:nvPicPr>
          <p:cNvPr id="7" name="Рисунок 6" descr="китайский колокольчик времен династии Чанг (Chang) 16-11 в. до н.э., диаметр 50 см.jpg"/>
          <p:cNvPicPr>
            <a:picLocks noChangeAspect="1"/>
          </p:cNvPicPr>
          <p:nvPr/>
        </p:nvPicPr>
        <p:blipFill>
          <a:blip r:embed="rId3"/>
          <a:stretch>
            <a:fillRect/>
          </a:stretch>
        </p:blipFill>
        <p:spPr>
          <a:xfrm>
            <a:off x="4892675" y="500063"/>
            <a:ext cx="3844925" cy="5786437"/>
          </a:xfrm>
          <a:prstGeom prst="rect">
            <a:avLst/>
          </a:prstGeom>
          <a:ln w="57150">
            <a:solidFill>
              <a:schemeClr val="accent5">
                <a:lumMod val="60000"/>
                <a:lumOff val="40000"/>
              </a:schemeClr>
            </a:solidFill>
          </a:ln>
        </p:spPr>
      </p:pic>
      <p:sp>
        <p:nvSpPr>
          <p:cNvPr id="13318" name="Прямоугольник 7"/>
          <p:cNvSpPr>
            <a:spLocks noChangeArrowheads="1"/>
          </p:cNvSpPr>
          <p:nvPr/>
        </p:nvSpPr>
        <p:spPr bwMode="auto">
          <a:xfrm>
            <a:off x="3071813" y="4286250"/>
            <a:ext cx="17145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a:t>Китайский колокольчик времен династии Чанг (Chang) 16-11 в. до н.э., диаметр 50 см</a:t>
            </a:r>
          </a:p>
        </p:txBody>
      </p:sp>
    </p:spTree>
  </p:cSld>
  <p:clrMapOvr>
    <a:masterClrMapping/>
  </p:clrMapOvr>
  <p:transition spd="med">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Прямоугольник 1"/>
          <p:cNvSpPr>
            <a:spLocks noChangeArrowheads="1"/>
          </p:cNvSpPr>
          <p:nvPr/>
        </p:nvSpPr>
        <p:spPr bwMode="auto">
          <a:xfrm>
            <a:off x="428625" y="571500"/>
            <a:ext cx="4214813"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Если же придать изогнутой пластине замкнутую форму, то груз можно и не присоединять к ней. Это заключение приводит к идее бубенца. А наилучшим материалом в том и другом случае была признана бронза с ее звучным и приятным голосом.</a:t>
            </a:r>
          </a:p>
        </p:txBody>
      </p:sp>
      <p:pic>
        <p:nvPicPr>
          <p:cNvPr id="4" name="Рисунок 3" descr="бубенцы.jpg"/>
          <p:cNvPicPr>
            <a:picLocks noChangeAspect="1"/>
          </p:cNvPicPr>
          <p:nvPr/>
        </p:nvPicPr>
        <p:blipFill>
          <a:blip r:embed="rId2"/>
          <a:stretch>
            <a:fillRect/>
          </a:stretch>
        </p:blipFill>
        <p:spPr>
          <a:xfrm>
            <a:off x="4929188" y="428625"/>
            <a:ext cx="3359150" cy="3725863"/>
          </a:xfrm>
          <a:prstGeom prst="rect">
            <a:avLst/>
          </a:prstGeom>
          <a:ln w="57150">
            <a:solidFill>
              <a:schemeClr val="accent5">
                <a:lumMod val="60000"/>
                <a:lumOff val="40000"/>
              </a:schemeClr>
            </a:solidFill>
          </a:ln>
        </p:spPr>
      </p:pic>
      <p:pic>
        <p:nvPicPr>
          <p:cNvPr id="6" name="Рисунок 5" descr="ancient_bells.jpg"/>
          <p:cNvPicPr>
            <a:picLocks noChangeAspect="1"/>
          </p:cNvPicPr>
          <p:nvPr/>
        </p:nvPicPr>
        <p:blipFill>
          <a:blip r:embed="rId3"/>
          <a:stretch>
            <a:fillRect/>
          </a:stretch>
        </p:blipFill>
        <p:spPr>
          <a:xfrm>
            <a:off x="561975" y="3571875"/>
            <a:ext cx="4040188" cy="2571750"/>
          </a:xfrm>
          <a:prstGeom prst="rect">
            <a:avLst/>
          </a:prstGeom>
          <a:ln w="57150">
            <a:solidFill>
              <a:schemeClr val="accent5">
                <a:lumMod val="60000"/>
                <a:lumOff val="40000"/>
              </a:schemeClr>
            </a:solidFill>
          </a:ln>
        </p:spPr>
      </p:pic>
      <p:pic>
        <p:nvPicPr>
          <p:cNvPr id="7" name="Рисунок 6" descr="ancient_bell.jpg"/>
          <p:cNvPicPr>
            <a:picLocks noChangeAspect="1"/>
          </p:cNvPicPr>
          <p:nvPr/>
        </p:nvPicPr>
        <p:blipFill>
          <a:blip r:embed="rId4"/>
          <a:stretch>
            <a:fillRect/>
          </a:stretch>
        </p:blipFill>
        <p:spPr>
          <a:xfrm>
            <a:off x="5214938" y="4357688"/>
            <a:ext cx="3033712" cy="1847850"/>
          </a:xfrm>
          <a:prstGeom prst="rect">
            <a:avLst/>
          </a:prstGeom>
          <a:ln w="57150">
            <a:solidFill>
              <a:schemeClr val="accent5">
                <a:lumMod val="60000"/>
                <a:lumOff val="40000"/>
              </a:schemeClr>
            </a:solidFill>
          </a:ln>
        </p:spPr>
      </p:pic>
    </p:spTree>
  </p:cSld>
  <p:clrMapOvr>
    <a:masterClrMapping/>
  </p:clrMapOvr>
  <p:transition spd="med">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Прямоугольник 1"/>
          <p:cNvSpPr>
            <a:spLocks noChangeArrowheads="1"/>
          </p:cNvSpPr>
          <p:nvPr/>
        </p:nvSpPr>
        <p:spPr bwMode="auto">
          <a:xfrm>
            <a:off x="500063" y="1000125"/>
            <a:ext cx="428625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Древние колокольчики клепали из листов металла. Позднее, с изобретением литья, их стали отливать. Но традиция клепаных колокольчиков сохранилась кое-где до сих пор, в основном, в изготовлении колокольчиков для скота.</a:t>
            </a:r>
          </a:p>
        </p:txBody>
      </p:sp>
      <p:pic>
        <p:nvPicPr>
          <p:cNvPr id="3" name="Рисунок 2" descr="Колокол из Геркуланума. I в. н.э., высота 17,2 см..jpg"/>
          <p:cNvPicPr>
            <a:picLocks noChangeAspect="1"/>
          </p:cNvPicPr>
          <p:nvPr/>
        </p:nvPicPr>
        <p:blipFill>
          <a:blip r:embed="rId2"/>
          <a:stretch>
            <a:fillRect/>
          </a:stretch>
        </p:blipFill>
        <p:spPr>
          <a:xfrm>
            <a:off x="4979988" y="500063"/>
            <a:ext cx="3687762" cy="5857875"/>
          </a:xfrm>
          <a:prstGeom prst="rect">
            <a:avLst/>
          </a:prstGeom>
          <a:ln w="57150">
            <a:solidFill>
              <a:schemeClr val="accent5">
                <a:lumMod val="60000"/>
                <a:lumOff val="40000"/>
              </a:schemeClr>
            </a:solidFill>
          </a:ln>
        </p:spPr>
      </p:pic>
      <p:sp>
        <p:nvSpPr>
          <p:cNvPr id="15364" name="Прямоугольник 3"/>
          <p:cNvSpPr>
            <a:spLocks noChangeArrowheads="1"/>
          </p:cNvSpPr>
          <p:nvPr/>
        </p:nvSpPr>
        <p:spPr bwMode="auto">
          <a:xfrm>
            <a:off x="2643188" y="5429250"/>
            <a:ext cx="2286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a:t>Колокол из Геркуланума. I в. н.э., высота 17,2 см.</a:t>
            </a:r>
          </a:p>
        </p:txBody>
      </p:sp>
    </p:spTree>
  </p:cSld>
  <p:clrMapOvr>
    <a:masterClrMapping/>
  </p:clrMapOvr>
  <p:transition spd="med">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Прямоугольник 1"/>
          <p:cNvSpPr>
            <a:spLocks noChangeArrowheads="1"/>
          </p:cNvSpPr>
          <p:nvPr/>
        </p:nvSpPr>
        <p:spPr bwMode="auto">
          <a:xfrm>
            <a:off x="428625" y="500063"/>
            <a:ext cx="3571875"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Ряд исследователей полагают, что родина колоколов – Китай. Действительно, технология бронзового литья здесь была создана еще в эпоху Ся (XXIII-XVII века до Р. Х.). От тех времен сохранился небольшой (4,5 см в высоту) колокольчик из сплава, содержащего 92 процента меди и 7 процентов олова.</a:t>
            </a:r>
          </a:p>
        </p:txBody>
      </p:sp>
      <p:pic>
        <p:nvPicPr>
          <p:cNvPr id="3" name="Рисунок 2" descr="Китайский колокольчик эпохи Шан. XVI-XI вв до н.э., высота 5,7 см..jpg"/>
          <p:cNvPicPr>
            <a:picLocks noChangeAspect="1"/>
          </p:cNvPicPr>
          <p:nvPr/>
        </p:nvPicPr>
        <p:blipFill>
          <a:blip r:embed="rId2"/>
          <a:stretch>
            <a:fillRect/>
          </a:stretch>
        </p:blipFill>
        <p:spPr>
          <a:xfrm>
            <a:off x="4162425" y="500063"/>
            <a:ext cx="4533900" cy="5857875"/>
          </a:xfrm>
          <a:prstGeom prst="rect">
            <a:avLst/>
          </a:prstGeom>
          <a:ln w="57150">
            <a:solidFill>
              <a:schemeClr val="accent5">
                <a:lumMod val="60000"/>
                <a:lumOff val="40000"/>
              </a:schemeClr>
            </a:solidFill>
          </a:ln>
        </p:spPr>
      </p:pic>
      <p:sp>
        <p:nvSpPr>
          <p:cNvPr id="16388" name="Прямоугольник 3"/>
          <p:cNvSpPr>
            <a:spLocks noChangeArrowheads="1"/>
          </p:cNvSpPr>
          <p:nvPr/>
        </p:nvSpPr>
        <p:spPr bwMode="auto">
          <a:xfrm>
            <a:off x="785813" y="5500688"/>
            <a:ext cx="32146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a:t>Китайский колокольчик эпохи Шан. XVI-XI вв до н.э., </a:t>
            </a:r>
          </a:p>
          <a:p>
            <a:pPr algn="ctr"/>
            <a:r>
              <a:rPr lang="ru-RU" altLang="ru-RU"/>
              <a:t>высота 5,7 см.</a:t>
            </a:r>
          </a:p>
        </p:txBody>
      </p:sp>
    </p:spTree>
  </p:cSld>
  <p:clrMapOvr>
    <a:masterClrMapping/>
  </p:clrMapOvr>
  <p:transition spd="med">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Прямоугольник 1"/>
          <p:cNvSpPr>
            <a:spLocks noChangeArrowheads="1"/>
          </p:cNvSpPr>
          <p:nvPr/>
        </p:nvSpPr>
        <p:spPr bwMode="auto">
          <a:xfrm>
            <a:off x="500063" y="5500688"/>
            <a:ext cx="81438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Из Китая колокольчики могли со временем достичь Запада по "Великому шелковому пути" и по маршрутам "Великого переселения народов", чтобы начать новую жизнь в европейских культурах.</a:t>
            </a:r>
          </a:p>
        </p:txBody>
      </p:sp>
      <p:pic>
        <p:nvPicPr>
          <p:cNvPr id="6" name="Рисунок 5" descr="барельеф на террасе в Персеполисе (Иран), 5 век до н.э.jpg"/>
          <p:cNvPicPr>
            <a:picLocks noChangeAspect="1"/>
          </p:cNvPicPr>
          <p:nvPr/>
        </p:nvPicPr>
        <p:blipFill>
          <a:blip r:embed="rId2"/>
          <a:stretch>
            <a:fillRect/>
          </a:stretch>
        </p:blipFill>
        <p:spPr>
          <a:xfrm>
            <a:off x="1214438" y="428625"/>
            <a:ext cx="6643687" cy="4700588"/>
          </a:xfrm>
          <a:prstGeom prst="rect">
            <a:avLst/>
          </a:prstGeom>
          <a:ln w="57150">
            <a:solidFill>
              <a:schemeClr val="accent5">
                <a:lumMod val="60000"/>
                <a:lumOff val="40000"/>
              </a:schemeClr>
            </a:solidFill>
          </a:ln>
        </p:spPr>
      </p:pic>
      <p:sp>
        <p:nvSpPr>
          <p:cNvPr id="17412" name="Прямоугольник 6"/>
          <p:cNvSpPr>
            <a:spLocks noChangeArrowheads="1"/>
          </p:cNvSpPr>
          <p:nvPr/>
        </p:nvSpPr>
        <p:spPr bwMode="auto">
          <a:xfrm>
            <a:off x="1143000" y="5143500"/>
            <a:ext cx="6715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sz="1600"/>
              <a:t>Барельеф на террасе в Персеполисе (Иран), 5 век до н.э</a:t>
            </a:r>
          </a:p>
        </p:txBody>
      </p:sp>
      <p:sp>
        <p:nvSpPr>
          <p:cNvPr id="8" name="Овал 7"/>
          <p:cNvSpPr/>
          <p:nvPr/>
        </p:nvSpPr>
        <p:spPr>
          <a:xfrm>
            <a:off x="5429250" y="2857500"/>
            <a:ext cx="857250" cy="785813"/>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med">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Прямоугольник 1"/>
          <p:cNvSpPr>
            <a:spLocks noChangeArrowheads="1"/>
          </p:cNvSpPr>
          <p:nvPr/>
        </p:nvSpPr>
        <p:spPr bwMode="auto">
          <a:xfrm>
            <a:off x="428625" y="785813"/>
            <a:ext cx="435768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Уже в IV тысячелетии до Р. Х. на территории современного южного Ирана и Турции, в Месопотамии и Египте существовала технология бронзового литья. В числе предметов, отливаемых из бронзы, со временем появляются колокольчики и бубенцы.</a:t>
            </a:r>
          </a:p>
        </p:txBody>
      </p:sp>
      <p:pic>
        <p:nvPicPr>
          <p:cNvPr id="4" name="Рисунок 3" descr="Колокольчик из древнего Вавилона. IX-VIII вв до н.э., высота 4,7 см..jpg"/>
          <p:cNvPicPr>
            <a:picLocks noChangeAspect="1"/>
          </p:cNvPicPr>
          <p:nvPr/>
        </p:nvPicPr>
        <p:blipFill>
          <a:blip r:embed="rId2"/>
          <a:stretch>
            <a:fillRect/>
          </a:stretch>
        </p:blipFill>
        <p:spPr>
          <a:xfrm>
            <a:off x="5000625" y="449263"/>
            <a:ext cx="3576638" cy="5980112"/>
          </a:xfrm>
          <a:prstGeom prst="rect">
            <a:avLst/>
          </a:prstGeom>
          <a:ln w="57150">
            <a:solidFill>
              <a:schemeClr val="accent5">
                <a:lumMod val="60000"/>
                <a:lumOff val="40000"/>
              </a:schemeClr>
            </a:solidFill>
          </a:ln>
        </p:spPr>
      </p:pic>
      <p:sp>
        <p:nvSpPr>
          <p:cNvPr id="18436" name="Прямоугольник 4"/>
          <p:cNvSpPr>
            <a:spLocks noChangeArrowheads="1"/>
          </p:cNvSpPr>
          <p:nvPr/>
        </p:nvSpPr>
        <p:spPr bwMode="auto">
          <a:xfrm>
            <a:off x="1643063" y="5429250"/>
            <a:ext cx="33575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a:t>Колокольчик из древнего Вавилона. IX-VIII вв до н.э., высота 4,7 см.</a:t>
            </a:r>
          </a:p>
        </p:txBody>
      </p:sp>
    </p:spTree>
  </p:cSld>
  <p:clrMapOvr>
    <a:masterClrMapping/>
  </p:clrMapOvr>
  <p:transition spd="med">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Прямоугольник 1"/>
          <p:cNvSpPr>
            <a:spLocks noChangeArrowheads="1"/>
          </p:cNvSpPr>
          <p:nvPr/>
        </p:nvSpPr>
        <p:spPr bwMode="auto">
          <a:xfrm>
            <a:off x="428625" y="5357813"/>
            <a:ext cx="81438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Среди бронзовых предметов VI-V веков до Р. Х. колокольчики и бубенцы встречаются уже во множестве — древнееврейские и древнегреческие, скифские и этрусские.</a:t>
            </a:r>
          </a:p>
        </p:txBody>
      </p:sp>
      <p:pic>
        <p:nvPicPr>
          <p:cNvPr id="3" name="Рисунок 2" descr="ассирийский, высота 8 см. Эпоха Саламанасера II, 860-824 гг. до н.э..jpg"/>
          <p:cNvPicPr>
            <a:picLocks noChangeAspect="1"/>
          </p:cNvPicPr>
          <p:nvPr/>
        </p:nvPicPr>
        <p:blipFill>
          <a:blip r:embed="rId2"/>
          <a:stretch>
            <a:fillRect/>
          </a:stretch>
        </p:blipFill>
        <p:spPr>
          <a:xfrm>
            <a:off x="1143000" y="500063"/>
            <a:ext cx="2708275" cy="4143375"/>
          </a:xfrm>
          <a:prstGeom prst="rect">
            <a:avLst/>
          </a:prstGeom>
          <a:ln w="57150">
            <a:solidFill>
              <a:schemeClr val="accent5">
                <a:lumMod val="60000"/>
                <a:lumOff val="40000"/>
              </a:schemeClr>
            </a:solidFill>
          </a:ln>
        </p:spPr>
      </p:pic>
      <p:sp>
        <p:nvSpPr>
          <p:cNvPr id="19460" name="Прямоугольник 3"/>
          <p:cNvSpPr>
            <a:spLocks noChangeArrowheads="1"/>
          </p:cNvSpPr>
          <p:nvPr/>
        </p:nvSpPr>
        <p:spPr bwMode="auto">
          <a:xfrm>
            <a:off x="714375" y="4714875"/>
            <a:ext cx="3500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sz="1400"/>
              <a:t>Ассирийский колокольчик, высота 8 см. Эпоха Саламанасера II, 860-824 гг. до н.э.</a:t>
            </a:r>
          </a:p>
        </p:txBody>
      </p:sp>
      <p:pic>
        <p:nvPicPr>
          <p:cNvPr id="5" name="Рисунок 4" descr="Dotaku - древние ритуальные японские колокола.jpg"/>
          <p:cNvPicPr>
            <a:picLocks noChangeAspect="1"/>
          </p:cNvPicPr>
          <p:nvPr/>
        </p:nvPicPr>
        <p:blipFill>
          <a:blip r:embed="rId3"/>
          <a:stretch>
            <a:fillRect/>
          </a:stretch>
        </p:blipFill>
        <p:spPr>
          <a:xfrm>
            <a:off x="5000625" y="428625"/>
            <a:ext cx="3017838" cy="4170363"/>
          </a:xfrm>
          <a:prstGeom prst="rect">
            <a:avLst/>
          </a:prstGeom>
          <a:ln w="57150">
            <a:solidFill>
              <a:schemeClr val="accent5">
                <a:lumMod val="60000"/>
                <a:lumOff val="40000"/>
              </a:schemeClr>
            </a:solidFill>
          </a:ln>
        </p:spPr>
      </p:pic>
      <p:sp>
        <p:nvSpPr>
          <p:cNvPr id="19462" name="Прямоугольник 5"/>
          <p:cNvSpPr>
            <a:spLocks noChangeArrowheads="1"/>
          </p:cNvSpPr>
          <p:nvPr/>
        </p:nvSpPr>
        <p:spPr bwMode="auto">
          <a:xfrm>
            <a:off x="5000625" y="4714875"/>
            <a:ext cx="3071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sz="1400"/>
              <a:t>Dotaku - древние ритуальные японские колокола</a:t>
            </a:r>
          </a:p>
        </p:txBody>
      </p:sp>
    </p:spTree>
  </p:cSld>
  <p:clrMapOvr>
    <a:masterClrMapping/>
  </p:clrMapOvr>
  <p:transition spd="med">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Прямоугольник 1"/>
          <p:cNvSpPr>
            <a:spLocks noChangeArrowheads="1"/>
          </p:cNvSpPr>
          <p:nvPr/>
        </p:nvSpPr>
        <p:spPr bwMode="auto">
          <a:xfrm>
            <a:off x="428625" y="5286375"/>
            <a:ext cx="81438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Их размеры колеблются в пределах от 2 до 9 см, по облику некоторые из них удивительно схожи, словно близнецы, хотя не имеют никакого родства по происхождению.</a:t>
            </a:r>
          </a:p>
        </p:txBody>
      </p:sp>
      <p:pic>
        <p:nvPicPr>
          <p:cNvPr id="5" name="Рисунок 4" descr="Древние литые колокола (Китай.jpg"/>
          <p:cNvPicPr>
            <a:picLocks noChangeAspect="1"/>
          </p:cNvPicPr>
          <p:nvPr/>
        </p:nvPicPr>
        <p:blipFill>
          <a:blip r:embed="rId2"/>
          <a:stretch>
            <a:fillRect/>
          </a:stretch>
        </p:blipFill>
        <p:spPr>
          <a:xfrm>
            <a:off x="571500" y="428625"/>
            <a:ext cx="3981450" cy="3524250"/>
          </a:xfrm>
          <a:prstGeom prst="rect">
            <a:avLst/>
          </a:prstGeom>
          <a:ln w="57150">
            <a:solidFill>
              <a:schemeClr val="accent5">
                <a:lumMod val="60000"/>
                <a:lumOff val="40000"/>
              </a:schemeClr>
            </a:solidFill>
          </a:ln>
        </p:spPr>
      </p:pic>
      <p:sp>
        <p:nvSpPr>
          <p:cNvPr id="20484" name="Прямоугольник 5"/>
          <p:cNvSpPr>
            <a:spLocks noChangeArrowheads="1"/>
          </p:cNvSpPr>
          <p:nvPr/>
        </p:nvSpPr>
        <p:spPr bwMode="auto">
          <a:xfrm>
            <a:off x="928688" y="4143375"/>
            <a:ext cx="3432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a:t>Древние литые колокола (Китай)</a:t>
            </a:r>
          </a:p>
        </p:txBody>
      </p:sp>
      <p:pic>
        <p:nvPicPr>
          <p:cNvPr id="7" name="Рисунок 6" descr="скифские колокольчики.jpg"/>
          <p:cNvPicPr>
            <a:picLocks noChangeAspect="1"/>
          </p:cNvPicPr>
          <p:nvPr/>
        </p:nvPicPr>
        <p:blipFill>
          <a:blip r:embed="rId3"/>
          <a:stretch>
            <a:fillRect/>
          </a:stretch>
        </p:blipFill>
        <p:spPr>
          <a:xfrm>
            <a:off x="4965700" y="428625"/>
            <a:ext cx="3535363" cy="4714875"/>
          </a:xfrm>
          <a:prstGeom prst="rect">
            <a:avLst/>
          </a:prstGeom>
          <a:ln w="57150">
            <a:solidFill>
              <a:schemeClr val="accent5">
                <a:lumMod val="60000"/>
                <a:lumOff val="40000"/>
              </a:schemeClr>
            </a:solidFill>
          </a:ln>
        </p:spPr>
      </p:pic>
      <p:sp>
        <p:nvSpPr>
          <p:cNvPr id="20486" name="Прямоугольник 7"/>
          <p:cNvSpPr>
            <a:spLocks noChangeArrowheads="1"/>
          </p:cNvSpPr>
          <p:nvPr/>
        </p:nvSpPr>
        <p:spPr bwMode="auto">
          <a:xfrm>
            <a:off x="2428875" y="4786313"/>
            <a:ext cx="2443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a:t>Скифский колокольчик</a:t>
            </a:r>
          </a:p>
        </p:txBody>
      </p:sp>
    </p:spTree>
  </p:cSld>
  <p:clrMapOvr>
    <a:masterClrMapping/>
  </p:clrMapOvr>
  <p:transition spd="med">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Прямоугольник 1"/>
          <p:cNvSpPr>
            <a:spLocks noChangeArrowheads="1"/>
          </p:cNvSpPr>
          <p:nvPr/>
        </p:nvSpPr>
        <p:spPr bwMode="auto">
          <a:xfrm>
            <a:off x="500063" y="428625"/>
            <a:ext cx="357187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Колокола придавали жизни каждого города и села четкий, звучный ритм, возвещая время бодрствовать и время спать, время молитвам и время житейской суете, время трудиться и время отдыхать, время веселью и время скорби.</a:t>
            </a:r>
          </a:p>
        </p:txBody>
      </p:sp>
      <p:pic>
        <p:nvPicPr>
          <p:cNvPr id="3" name="Рисунок 2" descr="Старинные рисунки - колокол в странах мира..jpg"/>
          <p:cNvPicPr>
            <a:picLocks noChangeAspect="1"/>
          </p:cNvPicPr>
          <p:nvPr/>
        </p:nvPicPr>
        <p:blipFill>
          <a:blip r:embed="rId2"/>
          <a:stretch>
            <a:fillRect/>
          </a:stretch>
        </p:blipFill>
        <p:spPr>
          <a:xfrm>
            <a:off x="4187825" y="428625"/>
            <a:ext cx="4503738" cy="5857875"/>
          </a:xfrm>
          <a:prstGeom prst="rect">
            <a:avLst/>
          </a:prstGeom>
          <a:ln w="57150">
            <a:solidFill>
              <a:schemeClr val="accent5">
                <a:lumMod val="60000"/>
                <a:lumOff val="40000"/>
              </a:schemeClr>
            </a:solidFill>
          </a:ln>
        </p:spPr>
      </p:pic>
      <p:sp>
        <p:nvSpPr>
          <p:cNvPr id="21508" name="Прямоугольник 3"/>
          <p:cNvSpPr>
            <a:spLocks noChangeArrowheads="1"/>
          </p:cNvSpPr>
          <p:nvPr/>
        </p:nvSpPr>
        <p:spPr bwMode="auto">
          <a:xfrm>
            <a:off x="1500188" y="5572125"/>
            <a:ext cx="2571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a:t>Старинные рисунки - колокол в странах мира.</a:t>
            </a:r>
          </a:p>
        </p:txBody>
      </p:sp>
    </p:spTree>
  </p:cSld>
  <p:clrMapOvr>
    <a:masterClrMapping/>
  </p:clrMapOvr>
  <p:transition spd="med">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Прямоугольник 1"/>
          <p:cNvSpPr>
            <a:spLocks noChangeArrowheads="1"/>
          </p:cNvSpPr>
          <p:nvPr/>
        </p:nvSpPr>
        <p:spPr bwMode="auto">
          <a:xfrm>
            <a:off x="428625" y="5143500"/>
            <a:ext cx="82867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Урочные звоны давали повод к прозвищам, под которыми многие колокола были известны в народе.</a:t>
            </a:r>
          </a:p>
          <a:p>
            <a:pPr algn="just"/>
            <a:r>
              <a:rPr lang="ru-RU" altLang="ru-RU" sz="2000" b="1"/>
              <a:t>"Хлебный колокол" в Турине – в ранний час под его удары хозяйки принимались месить тесто.</a:t>
            </a:r>
          </a:p>
        </p:txBody>
      </p:sp>
      <p:pic>
        <p:nvPicPr>
          <p:cNvPr id="3" name="Рисунок 2" descr="Turin.jpg"/>
          <p:cNvPicPr>
            <a:picLocks noChangeAspect="1"/>
          </p:cNvPicPr>
          <p:nvPr/>
        </p:nvPicPr>
        <p:blipFill>
          <a:blip r:embed="rId2"/>
          <a:stretch>
            <a:fillRect/>
          </a:stretch>
        </p:blipFill>
        <p:spPr>
          <a:xfrm>
            <a:off x="1606550" y="500063"/>
            <a:ext cx="5716588" cy="4572000"/>
          </a:xfrm>
          <a:prstGeom prst="rect">
            <a:avLst/>
          </a:prstGeom>
          <a:ln w="57150">
            <a:solidFill>
              <a:schemeClr val="accent5">
                <a:lumMod val="60000"/>
                <a:lumOff val="40000"/>
              </a:schemeClr>
            </a:solidFill>
          </a:ln>
        </p:spPr>
      </p:pic>
      <p:sp>
        <p:nvSpPr>
          <p:cNvPr id="22532" name="Прямоугольник 3"/>
          <p:cNvSpPr>
            <a:spLocks noChangeArrowheads="1"/>
          </p:cNvSpPr>
          <p:nvPr/>
        </p:nvSpPr>
        <p:spPr bwMode="auto">
          <a:xfrm>
            <a:off x="7358063" y="571500"/>
            <a:ext cx="13573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a:t>Турин (Италия)</a:t>
            </a:r>
          </a:p>
        </p:txBody>
      </p:sp>
    </p:spTree>
  </p:cSld>
  <p:clrMapOvr>
    <a:masterClrMapping/>
  </p:clrMapOvr>
  <p:transition spd="med">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Прямоугольник 1"/>
          <p:cNvSpPr>
            <a:spLocks noChangeArrowheads="1"/>
          </p:cNvSpPr>
          <p:nvPr/>
        </p:nvSpPr>
        <p:spPr bwMode="auto">
          <a:xfrm>
            <a:off x="428625" y="571500"/>
            <a:ext cx="37147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"Колокол чистоты" в Бонне – по его призыву жители выходили из домов подметать мостовую.</a:t>
            </a:r>
          </a:p>
        </p:txBody>
      </p:sp>
      <p:pic>
        <p:nvPicPr>
          <p:cNvPr id="3" name="Рисунок 2" descr="Бонн (Германия). Церковь с часами и колокольней Бонн.jpg"/>
          <p:cNvPicPr>
            <a:picLocks noChangeAspect="1"/>
          </p:cNvPicPr>
          <p:nvPr/>
        </p:nvPicPr>
        <p:blipFill>
          <a:blip r:embed="rId2"/>
          <a:stretch>
            <a:fillRect/>
          </a:stretch>
        </p:blipFill>
        <p:spPr>
          <a:xfrm>
            <a:off x="4206875" y="428625"/>
            <a:ext cx="4446588" cy="5929313"/>
          </a:xfrm>
          <a:prstGeom prst="rect">
            <a:avLst/>
          </a:prstGeom>
          <a:ln w="57150">
            <a:solidFill>
              <a:schemeClr val="accent5">
                <a:lumMod val="60000"/>
                <a:lumOff val="40000"/>
              </a:schemeClr>
            </a:solidFill>
          </a:ln>
        </p:spPr>
      </p:pic>
      <p:sp>
        <p:nvSpPr>
          <p:cNvPr id="23556" name="Прямоугольник 3"/>
          <p:cNvSpPr>
            <a:spLocks noChangeArrowheads="1"/>
          </p:cNvSpPr>
          <p:nvPr/>
        </p:nvSpPr>
        <p:spPr bwMode="auto">
          <a:xfrm>
            <a:off x="1143000" y="5643563"/>
            <a:ext cx="3000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a:t>Бонн (Германия). Церковь </a:t>
            </a:r>
          </a:p>
          <a:p>
            <a:pPr algn="ctr"/>
            <a:r>
              <a:rPr lang="ru-RU" altLang="ru-RU"/>
              <a:t>с часами и колокольней</a:t>
            </a:r>
          </a:p>
        </p:txBody>
      </p:sp>
    </p:spTree>
  </p:cSld>
  <p:clrMapOvr>
    <a:masterClrMapping/>
  </p:clrMapOvr>
  <p:transition spd="med">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Прямоугольник 1"/>
          <p:cNvSpPr>
            <a:spLocks noChangeArrowheads="1"/>
          </p:cNvSpPr>
          <p:nvPr/>
        </p:nvSpPr>
        <p:spPr bwMode="auto">
          <a:xfrm>
            <a:off x="428625" y="5857875"/>
            <a:ext cx="8358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"Трудовой колокол" в Бадене возвещал перерыв на  обед.</a:t>
            </a:r>
          </a:p>
        </p:txBody>
      </p:sp>
      <p:pic>
        <p:nvPicPr>
          <p:cNvPr id="3" name="Рисунок 2" descr="baden-baden-9337_w990h700.jpg"/>
          <p:cNvPicPr>
            <a:picLocks noChangeAspect="1"/>
          </p:cNvPicPr>
          <p:nvPr/>
        </p:nvPicPr>
        <p:blipFill>
          <a:blip r:embed="rId2"/>
          <a:stretch>
            <a:fillRect/>
          </a:stretch>
        </p:blipFill>
        <p:spPr>
          <a:xfrm>
            <a:off x="642938" y="428625"/>
            <a:ext cx="7929562" cy="5286375"/>
          </a:xfrm>
          <a:prstGeom prst="rect">
            <a:avLst/>
          </a:prstGeom>
          <a:ln w="57150">
            <a:solidFill>
              <a:schemeClr val="accent5">
                <a:lumMod val="60000"/>
                <a:lumOff val="40000"/>
              </a:schemeClr>
            </a:solidFill>
          </a:ln>
        </p:spPr>
      </p:pic>
      <p:sp>
        <p:nvSpPr>
          <p:cNvPr id="24580" name="Прямоугольник 3"/>
          <p:cNvSpPr>
            <a:spLocks noChangeArrowheads="1"/>
          </p:cNvSpPr>
          <p:nvPr/>
        </p:nvSpPr>
        <p:spPr bwMode="auto">
          <a:xfrm>
            <a:off x="6643688" y="428625"/>
            <a:ext cx="1928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a:t>Баден (Германия)</a:t>
            </a:r>
          </a:p>
        </p:txBody>
      </p:sp>
    </p:spTree>
  </p:cSld>
  <p:clrMapOvr>
    <a:masterClrMapping/>
  </p:clrMapOvr>
  <p:transition spd="med">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Прямоугольник 1"/>
          <p:cNvSpPr>
            <a:spLocks noChangeArrowheads="1"/>
          </p:cNvSpPr>
          <p:nvPr/>
        </p:nvSpPr>
        <p:spPr bwMode="auto">
          <a:xfrm>
            <a:off x="428625" y="5643563"/>
            <a:ext cx="8286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"Торговка рыбой", колокол в Бовэ, – его звон был сигналом к открытию рыбных и других продуктовых лавок.</a:t>
            </a:r>
          </a:p>
        </p:txBody>
      </p:sp>
      <p:pic>
        <p:nvPicPr>
          <p:cNvPr id="3" name="Рисунок 2" descr="БовэRouen.jpg"/>
          <p:cNvPicPr>
            <a:picLocks noChangeAspect="1"/>
          </p:cNvPicPr>
          <p:nvPr/>
        </p:nvPicPr>
        <p:blipFill>
          <a:blip r:embed="rId2"/>
          <a:stretch>
            <a:fillRect/>
          </a:stretch>
        </p:blipFill>
        <p:spPr>
          <a:xfrm>
            <a:off x="1285875" y="500063"/>
            <a:ext cx="6762750" cy="5072062"/>
          </a:xfrm>
          <a:prstGeom prst="rect">
            <a:avLst/>
          </a:prstGeom>
          <a:ln w="57150">
            <a:solidFill>
              <a:schemeClr val="accent5">
                <a:lumMod val="60000"/>
                <a:lumOff val="40000"/>
              </a:schemeClr>
            </a:solidFill>
          </a:ln>
        </p:spPr>
      </p:pic>
      <p:sp>
        <p:nvSpPr>
          <p:cNvPr id="25604" name="Прямоугольник 3"/>
          <p:cNvSpPr>
            <a:spLocks noChangeArrowheads="1"/>
          </p:cNvSpPr>
          <p:nvPr/>
        </p:nvSpPr>
        <p:spPr bwMode="auto">
          <a:xfrm>
            <a:off x="6286500" y="571500"/>
            <a:ext cx="1712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a:t>Бовэ (Франция)</a:t>
            </a:r>
          </a:p>
        </p:txBody>
      </p:sp>
    </p:spTree>
  </p:cSld>
  <p:clrMapOvr>
    <a:masterClrMapping/>
  </p:clrMapOvr>
  <p:transition spd="med">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Прямоугольник 1"/>
          <p:cNvSpPr>
            <a:spLocks noChangeArrowheads="1"/>
          </p:cNvSpPr>
          <p:nvPr/>
        </p:nvSpPr>
        <p:spPr bwMode="auto">
          <a:xfrm>
            <a:off x="428625" y="5715000"/>
            <a:ext cx="8286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"Колокол чудаков" в Ульме звонил с наступлением темноты; после этого было небезопасно гулять по кривым переулкам города.</a:t>
            </a:r>
          </a:p>
        </p:txBody>
      </p:sp>
      <p:pic>
        <p:nvPicPr>
          <p:cNvPr id="3" name="Рисунок 2" descr="Ульм. 20 фото. Ульмский Собор.jpg"/>
          <p:cNvPicPr>
            <a:picLocks noChangeAspect="1"/>
          </p:cNvPicPr>
          <p:nvPr/>
        </p:nvPicPr>
        <p:blipFill>
          <a:blip r:embed="rId2"/>
          <a:stretch>
            <a:fillRect/>
          </a:stretch>
        </p:blipFill>
        <p:spPr>
          <a:xfrm>
            <a:off x="1143000" y="571500"/>
            <a:ext cx="6786563" cy="5089525"/>
          </a:xfrm>
          <a:prstGeom prst="rect">
            <a:avLst/>
          </a:prstGeom>
          <a:ln w="57150">
            <a:solidFill>
              <a:schemeClr val="accent5">
                <a:lumMod val="60000"/>
                <a:lumOff val="40000"/>
              </a:schemeClr>
            </a:solidFill>
          </a:ln>
        </p:spPr>
      </p:pic>
      <p:sp>
        <p:nvSpPr>
          <p:cNvPr id="26628" name="Прямоугольник 3"/>
          <p:cNvSpPr>
            <a:spLocks noChangeArrowheads="1"/>
          </p:cNvSpPr>
          <p:nvPr/>
        </p:nvSpPr>
        <p:spPr bwMode="auto">
          <a:xfrm>
            <a:off x="4429125" y="285750"/>
            <a:ext cx="3516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a:t>Ульм. Ульмский Собор (Германия)</a:t>
            </a:r>
          </a:p>
        </p:txBody>
      </p:sp>
    </p:spTree>
  </p:cSld>
  <p:clrMapOvr>
    <a:masterClrMapping/>
  </p:clrMapOvr>
  <p:transition spd="med">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Прямоугольник 1"/>
          <p:cNvSpPr>
            <a:spLocks noChangeArrowheads="1"/>
          </p:cNvSpPr>
          <p:nvPr/>
        </p:nvSpPr>
        <p:spPr bwMode="auto">
          <a:xfrm>
            <a:off x="428625" y="5715000"/>
            <a:ext cx="8215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"Преследователь гуляк", колокол в Этампе, – по его сигналу тушили огни.</a:t>
            </a:r>
          </a:p>
        </p:txBody>
      </p:sp>
      <p:pic>
        <p:nvPicPr>
          <p:cNvPr id="3" name="Рисунок 2" descr="Городская мэрия Этампа.jpg"/>
          <p:cNvPicPr>
            <a:picLocks noChangeAspect="1"/>
          </p:cNvPicPr>
          <p:nvPr/>
        </p:nvPicPr>
        <p:blipFill>
          <a:blip r:embed="rId2"/>
          <a:stretch>
            <a:fillRect/>
          </a:stretch>
        </p:blipFill>
        <p:spPr>
          <a:xfrm>
            <a:off x="785813" y="714375"/>
            <a:ext cx="7399337" cy="4926013"/>
          </a:xfrm>
          <a:prstGeom prst="rect">
            <a:avLst/>
          </a:prstGeom>
          <a:ln w="57150">
            <a:solidFill>
              <a:schemeClr val="accent5">
                <a:lumMod val="60000"/>
                <a:lumOff val="40000"/>
              </a:schemeClr>
            </a:solidFill>
          </a:ln>
        </p:spPr>
      </p:pic>
      <p:sp>
        <p:nvSpPr>
          <p:cNvPr id="27652" name="Прямоугольник 3"/>
          <p:cNvSpPr>
            <a:spLocks noChangeArrowheads="1"/>
          </p:cNvSpPr>
          <p:nvPr/>
        </p:nvSpPr>
        <p:spPr bwMode="auto">
          <a:xfrm>
            <a:off x="4572000" y="285750"/>
            <a:ext cx="3668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a:t>Городская мэрия Этампа (Франция)</a:t>
            </a:r>
          </a:p>
        </p:txBody>
      </p:sp>
    </p:spTree>
  </p:cSld>
  <p:clrMapOvr>
    <a:masterClrMapping/>
  </p:clrMapOvr>
  <p:transition spd="med">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Прямоугольник 1"/>
          <p:cNvSpPr>
            <a:spLocks noChangeArrowheads="1"/>
          </p:cNvSpPr>
          <p:nvPr/>
        </p:nvSpPr>
        <p:spPr bwMode="auto">
          <a:xfrm>
            <a:off x="428625" y="5715000"/>
            <a:ext cx="8286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Воротный колокол звучал, когда закрывались городские ворота, сонный колокол указывал время сна...</a:t>
            </a:r>
          </a:p>
        </p:txBody>
      </p:sp>
      <p:pic>
        <p:nvPicPr>
          <p:cNvPr id="4" name="Рисунок 3" descr="Новгород ВОРОТНАЯ БАШНЯ С КОЛОКОЛЬНЕЙ.jpg"/>
          <p:cNvPicPr>
            <a:picLocks noChangeAspect="1"/>
          </p:cNvPicPr>
          <p:nvPr/>
        </p:nvPicPr>
        <p:blipFill>
          <a:blip r:embed="rId2"/>
          <a:stretch>
            <a:fillRect/>
          </a:stretch>
        </p:blipFill>
        <p:spPr>
          <a:xfrm>
            <a:off x="1285875" y="642938"/>
            <a:ext cx="6643688" cy="4983162"/>
          </a:xfrm>
          <a:prstGeom prst="rect">
            <a:avLst/>
          </a:prstGeom>
          <a:ln w="57150">
            <a:solidFill>
              <a:schemeClr val="accent5">
                <a:lumMod val="60000"/>
                <a:lumOff val="40000"/>
              </a:schemeClr>
            </a:solidFill>
          </a:ln>
        </p:spPr>
      </p:pic>
      <p:sp>
        <p:nvSpPr>
          <p:cNvPr id="28676" name="Прямоугольник 4"/>
          <p:cNvSpPr>
            <a:spLocks noChangeArrowheads="1"/>
          </p:cNvSpPr>
          <p:nvPr/>
        </p:nvSpPr>
        <p:spPr bwMode="auto">
          <a:xfrm>
            <a:off x="3571875" y="285750"/>
            <a:ext cx="4357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a:t>Новгород. Воротная башня с колокольней</a:t>
            </a:r>
          </a:p>
        </p:txBody>
      </p:sp>
    </p:spTree>
  </p:cSld>
  <p:clrMapOvr>
    <a:masterClrMapping/>
  </p:clrMapOvr>
  <p:transition spd="med">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285720" y="714356"/>
            <a:ext cx="8572560" cy="923330"/>
          </a:xfrm>
          <a:prstGeom prst="rect">
            <a:avLst/>
          </a:prstGeom>
          <a:noFill/>
          <a:effectLst>
            <a:outerShdw blurRad="50800" dist="38100" dir="5400000" algn="t" rotWithShape="0">
              <a:prstClr val="black">
                <a:alpha val="40000"/>
              </a:prstClr>
            </a:outerShdw>
          </a:effec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ru-RU"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63500" dist="63500" algn="tl">
                    <a:schemeClr val="accent1">
                      <a:lumMod val="50000"/>
                    </a:schemeClr>
                  </a:outerShdw>
                </a:effectLst>
                <a:latin typeface="+mn-lt"/>
              </a:rPr>
              <a:t>История колоколов</a:t>
            </a:r>
          </a:p>
        </p:txBody>
      </p:sp>
      <p:sp>
        <p:nvSpPr>
          <p:cNvPr id="6" name="Прямоугольник 5"/>
          <p:cNvSpPr/>
          <p:nvPr/>
        </p:nvSpPr>
        <p:spPr>
          <a:xfrm>
            <a:off x="285720" y="1857364"/>
            <a:ext cx="8572560" cy="923330"/>
          </a:xfrm>
          <a:prstGeom prst="rect">
            <a:avLst/>
          </a:prstGeom>
          <a:noFill/>
          <a:effectLst>
            <a:outerShdw blurRad="50800" dist="38100" dir="5400000" algn="t" rotWithShape="0">
              <a:prstClr val="black">
                <a:alpha val="40000"/>
              </a:prstClr>
            </a:outerShdw>
          </a:effec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ru-RU"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63500" dist="63500" algn="tl">
                    <a:schemeClr val="accent1">
                      <a:lumMod val="50000"/>
                    </a:schemeClr>
                  </a:outerShdw>
                </a:effectLst>
                <a:latin typeface="+mn-lt"/>
              </a:rPr>
              <a:t>Колокола на Руси</a:t>
            </a:r>
          </a:p>
        </p:txBody>
      </p:sp>
    </p:spTree>
  </p:cSld>
  <p:clrMapOvr>
    <a:masterClrMapping/>
  </p:clrMapOvr>
  <p:transition spd="med">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Прямоугольник 1"/>
          <p:cNvSpPr>
            <a:spLocks noChangeArrowheads="1"/>
          </p:cNvSpPr>
          <p:nvPr/>
        </p:nvSpPr>
        <p:spPr bwMode="auto">
          <a:xfrm>
            <a:off x="428625" y="642938"/>
            <a:ext cx="378618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Колокола, огромные, громогласные, вознесенные на высокие башни, могли обращаться сразу ко всем жителям большого города. В XIII веке они стали использоваться в механизмах башенных часов.</a:t>
            </a:r>
          </a:p>
        </p:txBody>
      </p:sp>
      <p:pic>
        <p:nvPicPr>
          <p:cNvPr id="3" name="Рисунок 2" descr="Ратуша Гамбург.jpg"/>
          <p:cNvPicPr>
            <a:picLocks noChangeAspect="1"/>
          </p:cNvPicPr>
          <p:nvPr/>
        </p:nvPicPr>
        <p:blipFill>
          <a:blip r:embed="rId4"/>
          <a:stretch>
            <a:fillRect/>
          </a:stretch>
        </p:blipFill>
        <p:spPr>
          <a:xfrm>
            <a:off x="4357688" y="500063"/>
            <a:ext cx="4286250" cy="5715000"/>
          </a:xfrm>
          <a:prstGeom prst="rect">
            <a:avLst/>
          </a:prstGeom>
          <a:ln w="57150">
            <a:solidFill>
              <a:schemeClr val="accent5">
                <a:lumMod val="60000"/>
                <a:lumOff val="40000"/>
              </a:schemeClr>
            </a:solidFill>
          </a:ln>
        </p:spPr>
      </p:pic>
      <p:sp>
        <p:nvSpPr>
          <p:cNvPr id="29700" name="Прямоугольник 3"/>
          <p:cNvSpPr>
            <a:spLocks noChangeArrowheads="1"/>
          </p:cNvSpPr>
          <p:nvPr/>
        </p:nvSpPr>
        <p:spPr bwMode="auto">
          <a:xfrm>
            <a:off x="1214438" y="5214938"/>
            <a:ext cx="3000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a:t>Башенные часы на Ратуше </a:t>
            </a:r>
          </a:p>
          <a:p>
            <a:pPr algn="ctr"/>
            <a:r>
              <a:rPr lang="ru-RU" altLang="ru-RU"/>
              <a:t>в Гамбурге (Германия)</a:t>
            </a:r>
          </a:p>
        </p:txBody>
      </p:sp>
      <p:pic>
        <p:nvPicPr>
          <p:cNvPr id="5" name="Бой курантов Киево-Печерской лавры.mp3">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357188" y="5000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3"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Так выглядят башенные часы изнутри Гамбург Германия.jpg"/>
          <p:cNvPicPr>
            <a:picLocks noChangeAspect="1"/>
          </p:cNvPicPr>
          <p:nvPr/>
        </p:nvPicPr>
        <p:blipFill>
          <a:blip r:embed="rId2"/>
          <a:stretch>
            <a:fillRect/>
          </a:stretch>
        </p:blipFill>
        <p:spPr>
          <a:xfrm>
            <a:off x="857250" y="428625"/>
            <a:ext cx="7429500" cy="5572125"/>
          </a:xfrm>
          <a:prstGeom prst="rect">
            <a:avLst/>
          </a:prstGeom>
          <a:ln w="57150">
            <a:solidFill>
              <a:schemeClr val="accent5">
                <a:lumMod val="60000"/>
                <a:lumOff val="40000"/>
              </a:schemeClr>
            </a:solidFill>
          </a:ln>
        </p:spPr>
      </p:pic>
      <p:sp>
        <p:nvSpPr>
          <p:cNvPr id="30723" name="Прямоугольник 5"/>
          <p:cNvSpPr>
            <a:spLocks noChangeArrowheads="1"/>
          </p:cNvSpPr>
          <p:nvPr/>
        </p:nvSpPr>
        <p:spPr bwMode="auto">
          <a:xfrm>
            <a:off x="785813" y="6072188"/>
            <a:ext cx="7500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a:t>Так выглядят башенные часы изнутри. Гамбург (Германия)</a:t>
            </a:r>
          </a:p>
        </p:txBody>
      </p:sp>
    </p:spTree>
  </p:cSld>
  <p:clrMapOvr>
    <a:masterClrMapping/>
  </p:clrMapOvr>
  <p:transition spd="med">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Прямоугольник 1"/>
          <p:cNvSpPr>
            <a:spLocks noChangeArrowheads="1"/>
          </p:cNvSpPr>
          <p:nvPr/>
        </p:nvSpPr>
        <p:spPr bwMode="auto">
          <a:xfrm>
            <a:off x="428625" y="5000625"/>
            <a:ext cx="82867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Колокола покоренного города были желанным трофеем для победителя. Их срывали с колоколен, их переплавляли на пушки и монеты. Не было большей кары для опального или потерявшего независимость города, чем лишение колокола или запрет на звон.</a:t>
            </a:r>
          </a:p>
        </p:txBody>
      </p:sp>
      <p:pic>
        <p:nvPicPr>
          <p:cNvPr id="4" name="Рисунок 3" descr="news_2005_10_31-02.jpg"/>
          <p:cNvPicPr>
            <a:picLocks noChangeAspect="1"/>
          </p:cNvPicPr>
          <p:nvPr/>
        </p:nvPicPr>
        <p:blipFill>
          <a:blip r:embed="rId2"/>
          <a:stretch>
            <a:fillRect/>
          </a:stretch>
        </p:blipFill>
        <p:spPr>
          <a:xfrm>
            <a:off x="1214438" y="571500"/>
            <a:ext cx="6745287" cy="4305300"/>
          </a:xfrm>
          <a:prstGeom prst="rect">
            <a:avLst/>
          </a:prstGeom>
          <a:ln w="57150">
            <a:solidFill>
              <a:schemeClr val="accent5">
                <a:lumMod val="60000"/>
                <a:lumOff val="40000"/>
              </a:schemeClr>
            </a:solidFill>
          </a:ln>
        </p:spPr>
      </p:pic>
    </p:spTree>
  </p:cSld>
  <p:clrMapOvr>
    <a:masterClrMapping/>
  </p:clrMapOvr>
  <p:transition spd="med">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428625" y="4429125"/>
            <a:ext cx="835818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Колокола бичевали, колоколам вырывали язык, на повозке, запряженной ослом их возили по улицам, и толпа издевалась над ними — так вымещали свою ненависть к монахам флорентийцы, разгромившие в 1498 году монастырь св. Марка.</a:t>
            </a:r>
          </a:p>
          <a:p>
            <a:pPr algn="just"/>
            <a:r>
              <a:rPr lang="ru-RU" altLang="ru-RU" sz="2000" b="1"/>
              <a:t>В 1540 году по приказу Карла V колоколу мятежного Гента отбили край, и, охрипший, отныне он только отбивал часы. </a:t>
            </a:r>
          </a:p>
        </p:txBody>
      </p:sp>
      <p:pic>
        <p:nvPicPr>
          <p:cNvPr id="5" name="Рисунок 4" descr="Роландов колокол и колокольня. Гент.jpg"/>
          <p:cNvPicPr>
            <a:picLocks noChangeAspect="1"/>
          </p:cNvPicPr>
          <p:nvPr/>
        </p:nvPicPr>
        <p:blipFill>
          <a:blip r:embed="rId2"/>
          <a:stretch>
            <a:fillRect/>
          </a:stretch>
        </p:blipFill>
        <p:spPr>
          <a:xfrm>
            <a:off x="1785938" y="785813"/>
            <a:ext cx="5689600" cy="3683000"/>
          </a:xfrm>
          <a:prstGeom prst="rect">
            <a:avLst/>
          </a:prstGeom>
          <a:ln w="57150">
            <a:solidFill>
              <a:schemeClr val="accent5">
                <a:lumMod val="60000"/>
                <a:lumOff val="40000"/>
              </a:schemeClr>
            </a:solidFill>
          </a:ln>
        </p:spPr>
      </p:pic>
      <p:sp>
        <p:nvSpPr>
          <p:cNvPr id="32772" name="Прямоугольник 5"/>
          <p:cNvSpPr>
            <a:spLocks noChangeArrowheads="1"/>
          </p:cNvSpPr>
          <p:nvPr/>
        </p:nvSpPr>
        <p:spPr bwMode="auto">
          <a:xfrm>
            <a:off x="1785938" y="214313"/>
            <a:ext cx="571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sz="1600"/>
              <a:t>Это колокол Роланда. Так в Генте называли сторожевой колокол, который собирал народ для защиты города от врагов.</a:t>
            </a:r>
          </a:p>
        </p:txBody>
      </p:sp>
      <p:sp>
        <p:nvSpPr>
          <p:cNvPr id="7" name="Стрелка влево 6">
            <a:hlinkClick r:id="rId3" action="ppaction://hlinksldjump" tooltip="К содержанию"/>
          </p:cNvPr>
          <p:cNvSpPr/>
          <p:nvPr/>
        </p:nvSpPr>
        <p:spPr>
          <a:xfrm>
            <a:off x="7572396" y="6000768"/>
            <a:ext cx="1071570" cy="627508"/>
          </a:xfrm>
          <a:prstGeom prst="leftArrow">
            <a:avLst/>
          </a:prstGeom>
          <a:solidFill>
            <a:schemeClr val="accent5">
              <a:lumMod val="60000"/>
              <a:lumOff val="40000"/>
            </a:schemeClr>
          </a:solidFill>
          <a:ln>
            <a:solidFill>
              <a:srgbClr val="FFC000"/>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med">
    <p:split orient="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20" y="214290"/>
            <a:ext cx="8572560" cy="923330"/>
          </a:xfrm>
          <a:prstGeom prst="rect">
            <a:avLst/>
          </a:prstGeom>
          <a:noFill/>
          <a:effectLst>
            <a:outerShdw blurRad="50800" dist="38100" dir="5400000" algn="t" rotWithShape="0">
              <a:prstClr val="black">
                <a:alpha val="40000"/>
              </a:prstClr>
            </a:outerShdw>
          </a:effec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ru-RU"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63500" dist="63500" algn="tl">
                    <a:schemeClr val="accent1">
                      <a:lumMod val="50000"/>
                    </a:schemeClr>
                  </a:outerShdw>
                </a:effectLst>
                <a:latin typeface="+mn-lt"/>
              </a:rPr>
              <a:t>Колокола в христианстве</a:t>
            </a:r>
            <a:endParaRPr lang="ru-RU"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63500" dist="63500" algn="tl">
                  <a:schemeClr val="accent1">
                    <a:lumMod val="50000"/>
                  </a:schemeClr>
                </a:outerShdw>
              </a:effectLst>
              <a:latin typeface="+mn-lt"/>
            </a:endParaRPr>
          </a:p>
        </p:txBody>
      </p:sp>
      <p:sp>
        <p:nvSpPr>
          <p:cNvPr id="33795" name="Прямоугольник 3"/>
          <p:cNvSpPr>
            <a:spLocks noChangeArrowheads="1"/>
          </p:cNvSpPr>
          <p:nvPr/>
        </p:nvSpPr>
        <p:spPr bwMode="auto">
          <a:xfrm>
            <a:off x="428625" y="5143500"/>
            <a:ext cx="82153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В раннехристианских монастырях, расположенных в Египте, возник обычай звоном созывать монахов на богослужение. В палестинских, сирийских и греческих монастырях применялись особые доски – била, в которые ударяли колотушкой – клепалом.</a:t>
            </a:r>
          </a:p>
        </p:txBody>
      </p:sp>
      <p:pic>
        <p:nvPicPr>
          <p:cNvPr id="5" name="Рисунок 4" descr="Било и клепала употреблялось христианами.jpg"/>
          <p:cNvPicPr>
            <a:picLocks noChangeAspect="1"/>
          </p:cNvPicPr>
          <p:nvPr/>
        </p:nvPicPr>
        <p:blipFill>
          <a:blip r:embed="rId5"/>
          <a:stretch>
            <a:fillRect/>
          </a:stretch>
        </p:blipFill>
        <p:spPr>
          <a:xfrm>
            <a:off x="2143125" y="1071563"/>
            <a:ext cx="5016500" cy="4071937"/>
          </a:xfrm>
          <a:prstGeom prst="rect">
            <a:avLst/>
          </a:prstGeom>
          <a:ln w="57150">
            <a:solidFill>
              <a:schemeClr val="accent5">
                <a:lumMod val="60000"/>
                <a:lumOff val="40000"/>
              </a:schemeClr>
            </a:solidFill>
          </a:ln>
        </p:spPr>
      </p:pic>
      <p:pic>
        <p:nvPicPr>
          <p:cNvPr id="6" name="колокол.mp3">
            <a:hlinkClick r:id="" action="ppaction://media"/>
          </p:cNvPr>
          <p:cNvPicPr>
            <a:picLocks noRot="1" noChangeAspect="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428625" y="4286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Била дерев. Афон.mp3">
            <a:hlinkClick r:id="" action="ppaction://media"/>
          </p:cNvPr>
          <p:cNvPicPr>
            <a:picLocks noRot="1" noChangeAspect="1"/>
          </p:cNvPicPr>
          <p:nvPr>
            <a:audioFile r:link="rId2"/>
          </p:nvPr>
        </p:nvPicPr>
        <p:blipFill>
          <a:blip r:embed="rId7">
            <a:extLst>
              <a:ext uri="{28A0092B-C50C-407E-A947-70E740481C1C}">
                <a14:useLocalDpi xmlns:a14="http://schemas.microsoft.com/office/drawing/2010/main" val="0"/>
              </a:ext>
            </a:extLst>
          </a:blip>
          <a:srcRect/>
          <a:stretch>
            <a:fillRect/>
          </a:stretch>
        </p:blipFill>
        <p:spPr bwMode="auto">
          <a:xfrm>
            <a:off x="428625" y="9286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5287" fill="hold"/>
                                        <p:tgtEl>
                                          <p:spTgt spid="6"/>
                                        </p:tgtEl>
                                      </p:cBhvr>
                                    </p:cmd>
                                  </p:childTnLst>
                                </p:cTn>
                              </p:par>
                              <p:par>
                                <p:cTn id="7" presetID="1" presetClass="mediacall" presetSubtype="0" fill="hold" nodeType="withEffect">
                                  <p:stCondLst>
                                    <p:cond delay="0"/>
                                  </p:stCondLst>
                                  <p:childTnLst>
                                    <p:cmd type="call" cmd="playFrom(0.0)">
                                      <p:cBhvr>
                                        <p:cTn id="8" dur="2227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9"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audio>
              <p:cMediaNode showWhenStopped="0">
                <p:cTn id="10"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Прямоугольник 1"/>
          <p:cNvSpPr>
            <a:spLocks noChangeArrowheads="1"/>
          </p:cNvSpPr>
          <p:nvPr/>
        </p:nvSpPr>
        <p:spPr bwMode="auto">
          <a:xfrm>
            <a:off x="357188" y="4786313"/>
            <a:ext cx="835818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Распространение колоколов в восточнохристианских странах принято отсчитывать с 865 г., когда венецианский дож Орсо I прислал в подарок византийскому императору Михаилу III дюжину колоколов. Их повесили на башне, выстроенной специально для этого рядом с Софийским собором.</a:t>
            </a:r>
          </a:p>
        </p:txBody>
      </p:sp>
      <p:pic>
        <p:nvPicPr>
          <p:cNvPr id="3" name="Рисунок 2" descr="Софийский собор в Константинополе - храм Айя-София.jpg"/>
          <p:cNvPicPr>
            <a:picLocks noChangeAspect="1"/>
          </p:cNvPicPr>
          <p:nvPr/>
        </p:nvPicPr>
        <p:blipFill>
          <a:blip r:embed="rId2"/>
          <a:stretch>
            <a:fillRect/>
          </a:stretch>
        </p:blipFill>
        <p:spPr>
          <a:xfrm>
            <a:off x="1500188" y="642938"/>
            <a:ext cx="6096000" cy="4067175"/>
          </a:xfrm>
          <a:prstGeom prst="rect">
            <a:avLst/>
          </a:prstGeom>
          <a:ln w="57150">
            <a:solidFill>
              <a:schemeClr val="accent5">
                <a:lumMod val="60000"/>
                <a:lumOff val="40000"/>
              </a:schemeClr>
            </a:solidFill>
          </a:ln>
        </p:spPr>
      </p:pic>
      <p:sp>
        <p:nvSpPr>
          <p:cNvPr id="34820" name="Прямоугольник 3"/>
          <p:cNvSpPr>
            <a:spLocks noChangeArrowheads="1"/>
          </p:cNvSpPr>
          <p:nvPr/>
        </p:nvSpPr>
        <p:spPr bwMode="auto">
          <a:xfrm>
            <a:off x="2500313" y="285750"/>
            <a:ext cx="5143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600"/>
              <a:t>Софийский собор в Константинополе - храм Айя-София</a:t>
            </a:r>
          </a:p>
        </p:txBody>
      </p:sp>
    </p:spTree>
  </p:cSld>
  <p:clrMapOvr>
    <a:masterClrMapping/>
  </p:clrMapOvr>
  <p:transition spd="med">
    <p:split orient="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Прямоугольник 1"/>
          <p:cNvSpPr>
            <a:spLocks noChangeArrowheads="1"/>
          </p:cNvSpPr>
          <p:nvPr/>
        </p:nvSpPr>
        <p:spPr bwMode="auto">
          <a:xfrm>
            <a:off x="428625" y="500063"/>
            <a:ext cx="47148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В странах христианской Европы колокола уже в раннем средневековье получили окончательное признание и повсеместное распространение.</a:t>
            </a:r>
          </a:p>
          <a:p>
            <a:pPr algn="just"/>
            <a:r>
              <a:rPr lang="ru-RU" altLang="ru-RU" sz="2000" b="1"/>
              <a:t>Сначала они вешались на фронтоны церквей.</a:t>
            </a:r>
          </a:p>
        </p:txBody>
      </p:sp>
      <p:pic>
        <p:nvPicPr>
          <p:cNvPr id="3" name="Рисунок 2" descr="Псков_Било.JPG"/>
          <p:cNvPicPr>
            <a:picLocks noChangeAspect="1"/>
          </p:cNvPicPr>
          <p:nvPr/>
        </p:nvPicPr>
        <p:blipFill>
          <a:blip r:embed="rId2"/>
          <a:stretch>
            <a:fillRect/>
          </a:stretch>
        </p:blipFill>
        <p:spPr>
          <a:xfrm>
            <a:off x="5213350" y="503238"/>
            <a:ext cx="3287713" cy="5783262"/>
          </a:xfrm>
          <a:prstGeom prst="rect">
            <a:avLst/>
          </a:prstGeom>
          <a:ln w="57150">
            <a:solidFill>
              <a:schemeClr val="accent5">
                <a:lumMod val="60000"/>
                <a:lumOff val="40000"/>
              </a:schemeClr>
            </a:solidFill>
          </a:ln>
        </p:spPr>
      </p:pic>
      <p:sp>
        <p:nvSpPr>
          <p:cNvPr id="35844" name="Прямоугольник 3"/>
          <p:cNvSpPr>
            <a:spLocks noChangeArrowheads="1"/>
          </p:cNvSpPr>
          <p:nvPr/>
        </p:nvSpPr>
        <p:spPr bwMode="auto">
          <a:xfrm>
            <a:off x="2928938" y="5929313"/>
            <a:ext cx="2120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a:t>Псковская крепость</a:t>
            </a:r>
          </a:p>
        </p:txBody>
      </p:sp>
    </p:spTree>
  </p:cSld>
  <p:clrMapOvr>
    <a:masterClrMapping/>
  </p:clrMapOvr>
  <p:transition spd="med">
    <p:split orient="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Прямоугольник 1"/>
          <p:cNvSpPr>
            <a:spLocks noChangeArrowheads="1"/>
          </p:cNvSpPr>
          <p:nvPr/>
        </p:nvSpPr>
        <p:spPr bwMode="auto">
          <a:xfrm>
            <a:off x="428625" y="642938"/>
            <a:ext cx="43576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По мере увеличения веса колоколов для них стали сооружать небольшие башенки на крышах храмов.</a:t>
            </a:r>
          </a:p>
        </p:txBody>
      </p:sp>
      <p:pic>
        <p:nvPicPr>
          <p:cNvPr id="4" name="Рисунок 3" descr="Звонарь. Рисунок из средневековой рукописи, хранящейся в Нюрнбергской городской библиотеке..jpg"/>
          <p:cNvPicPr>
            <a:picLocks noChangeAspect="1"/>
          </p:cNvPicPr>
          <p:nvPr/>
        </p:nvPicPr>
        <p:blipFill>
          <a:blip r:embed="rId2"/>
          <a:stretch>
            <a:fillRect/>
          </a:stretch>
        </p:blipFill>
        <p:spPr>
          <a:xfrm>
            <a:off x="4862513" y="428625"/>
            <a:ext cx="3748087" cy="5929313"/>
          </a:xfrm>
          <a:prstGeom prst="rect">
            <a:avLst/>
          </a:prstGeom>
          <a:ln w="57150">
            <a:solidFill>
              <a:schemeClr val="accent5">
                <a:lumMod val="60000"/>
                <a:lumOff val="40000"/>
              </a:schemeClr>
            </a:solidFill>
          </a:ln>
        </p:spPr>
      </p:pic>
      <p:sp>
        <p:nvSpPr>
          <p:cNvPr id="36868" name="Прямоугольник 4"/>
          <p:cNvSpPr>
            <a:spLocks noChangeArrowheads="1"/>
          </p:cNvSpPr>
          <p:nvPr/>
        </p:nvSpPr>
        <p:spPr bwMode="auto">
          <a:xfrm>
            <a:off x="1571625" y="5072063"/>
            <a:ext cx="3286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a:t>Звонарь. Рисунок из средневековой рукописи, хранящейся в Нюрнбергской городской библиотеке.</a:t>
            </a:r>
          </a:p>
        </p:txBody>
      </p:sp>
    </p:spTree>
  </p:cSld>
  <p:clrMapOvr>
    <a:masterClrMapping/>
  </p:clrMapOvr>
  <p:transition spd="med">
    <p:split orient="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Прямоугольник 1"/>
          <p:cNvSpPr>
            <a:spLocks noChangeArrowheads="1"/>
          </p:cNvSpPr>
          <p:nvPr/>
        </p:nvSpPr>
        <p:spPr bwMode="auto">
          <a:xfrm>
            <a:off x="357188" y="714375"/>
            <a:ext cx="457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Сообщения о первых колокольнях, стоящих отдельно от церквей, известны с VIII века.</a:t>
            </a:r>
          </a:p>
        </p:txBody>
      </p:sp>
      <p:pic>
        <p:nvPicPr>
          <p:cNvPr id="37891" name="Рисунок 2" descr="Колокольня на Кафедральной площади Вильнюса.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72063" y="500063"/>
            <a:ext cx="3568700" cy="592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Прямоугольник 3"/>
          <p:cNvSpPr>
            <a:spLocks noChangeArrowheads="1"/>
          </p:cNvSpPr>
          <p:nvPr/>
        </p:nvSpPr>
        <p:spPr bwMode="auto">
          <a:xfrm>
            <a:off x="1785938" y="5572125"/>
            <a:ext cx="3286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a:t>Колокольня на Кафедральной площади Вильнюса</a:t>
            </a:r>
          </a:p>
        </p:txBody>
      </p:sp>
    </p:spTree>
  </p:cSld>
  <p:clrMapOvr>
    <a:masterClrMapping/>
  </p:clrMapOvr>
  <p:transition spd="med">
    <p:split orient="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Прямоугольник 1"/>
          <p:cNvSpPr>
            <a:spLocks noChangeArrowheads="1"/>
          </p:cNvSpPr>
          <p:nvPr/>
        </p:nvSpPr>
        <p:spPr bwMode="auto">
          <a:xfrm>
            <a:off x="428625" y="5715000"/>
            <a:ext cx="8215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Позже, в романскую и готическую эпоху, колокольня стала объединяться с церковным зданием в единый ансамбль. </a:t>
            </a:r>
          </a:p>
        </p:txBody>
      </p:sp>
      <p:pic>
        <p:nvPicPr>
          <p:cNvPr id="5" name="Рисунок 4" descr="Собор Санта-Мария дель Фьоре. 1296-1467. Архитекторы Арнольфо ди.jpg"/>
          <p:cNvPicPr>
            <a:picLocks noChangeAspect="1"/>
          </p:cNvPicPr>
          <p:nvPr/>
        </p:nvPicPr>
        <p:blipFill>
          <a:blip r:embed="rId2"/>
          <a:stretch>
            <a:fillRect/>
          </a:stretch>
        </p:blipFill>
        <p:spPr>
          <a:xfrm>
            <a:off x="785813" y="714375"/>
            <a:ext cx="7561262" cy="4914900"/>
          </a:xfrm>
          <a:prstGeom prst="rect">
            <a:avLst/>
          </a:prstGeom>
          <a:ln w="57150">
            <a:solidFill>
              <a:schemeClr val="accent5">
                <a:lumMod val="60000"/>
                <a:lumOff val="40000"/>
              </a:schemeClr>
            </a:solidFill>
          </a:ln>
        </p:spPr>
      </p:pic>
      <p:sp>
        <p:nvSpPr>
          <p:cNvPr id="38916" name="Прямоугольник 5"/>
          <p:cNvSpPr>
            <a:spLocks noChangeArrowheads="1"/>
          </p:cNvSpPr>
          <p:nvPr/>
        </p:nvSpPr>
        <p:spPr bwMode="auto">
          <a:xfrm>
            <a:off x="4214813" y="285750"/>
            <a:ext cx="4143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600"/>
              <a:t>Собор Санта-Мария дель Фьоре. 1296-1467</a:t>
            </a:r>
          </a:p>
        </p:txBody>
      </p:sp>
      <p:sp>
        <p:nvSpPr>
          <p:cNvPr id="7" name="Стрелка влево 6">
            <a:hlinkClick r:id="rId3" action="ppaction://hlinksldjump" tooltip="К содержанию"/>
          </p:cNvPr>
          <p:cNvSpPr/>
          <p:nvPr/>
        </p:nvSpPr>
        <p:spPr>
          <a:xfrm>
            <a:off x="7358082" y="6072206"/>
            <a:ext cx="1071570" cy="627508"/>
          </a:xfrm>
          <a:prstGeom prst="leftArrow">
            <a:avLst/>
          </a:prstGeom>
          <a:solidFill>
            <a:schemeClr val="accent5">
              <a:lumMod val="60000"/>
              <a:lumOff val="40000"/>
            </a:schemeClr>
          </a:solidFill>
          <a:ln>
            <a:solidFill>
              <a:srgbClr val="FFC000"/>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med">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a:hlinkClick r:id="rId3" action="ppaction://hlinksldjump" tooltip="К разделу &quot;Колокола - голос Родины&quot;"/>
          </p:cNvPr>
          <p:cNvSpPr/>
          <p:nvPr/>
        </p:nvSpPr>
        <p:spPr>
          <a:xfrm>
            <a:off x="2571736" y="785794"/>
            <a:ext cx="4214842" cy="428628"/>
          </a:xfrm>
          <a:prstGeom prst="roundRect">
            <a:avLst/>
          </a:prstGeom>
          <a:solidFill>
            <a:schemeClr val="accent5">
              <a:lumMod val="60000"/>
              <a:lumOff val="40000"/>
            </a:schemeClr>
          </a:solidFill>
          <a:ln>
            <a:solidFill>
              <a:srgbClr val="FFC000"/>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2800" b="1" dirty="0">
                <a:solidFill>
                  <a:schemeClr val="tx2">
                    <a:lumMod val="50000"/>
                  </a:schemeClr>
                </a:solidFill>
              </a:rPr>
              <a:t>Колокол – голос Родины</a:t>
            </a:r>
          </a:p>
        </p:txBody>
      </p:sp>
      <p:sp>
        <p:nvSpPr>
          <p:cNvPr id="5" name="Скругленный прямоугольник 4">
            <a:hlinkClick r:id="rId4" action="ppaction://hlinksldjump" tooltip="К разделу &quot;Из истории колоколов&quot;"/>
          </p:cNvPr>
          <p:cNvSpPr/>
          <p:nvPr/>
        </p:nvSpPr>
        <p:spPr>
          <a:xfrm>
            <a:off x="2571736" y="1357298"/>
            <a:ext cx="4214842" cy="428628"/>
          </a:xfrm>
          <a:prstGeom prst="roundRect">
            <a:avLst/>
          </a:prstGeom>
          <a:solidFill>
            <a:schemeClr val="accent5">
              <a:lumMod val="60000"/>
              <a:lumOff val="40000"/>
            </a:schemeClr>
          </a:solidFill>
          <a:ln>
            <a:solidFill>
              <a:srgbClr val="FFC000"/>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2800" b="1" dirty="0">
                <a:solidFill>
                  <a:schemeClr val="tx2">
                    <a:lumMod val="50000"/>
                  </a:schemeClr>
                </a:solidFill>
              </a:rPr>
              <a:t>Из истории колоколов</a:t>
            </a:r>
          </a:p>
        </p:txBody>
      </p:sp>
      <p:sp>
        <p:nvSpPr>
          <p:cNvPr id="6" name="Скругленный прямоугольник 5">
            <a:hlinkClick r:id="rId5" action="ppaction://hlinksldjump" tooltip="К разделу &quot;Колокола в христианстве&quot;"/>
          </p:cNvPr>
          <p:cNvSpPr/>
          <p:nvPr/>
        </p:nvSpPr>
        <p:spPr>
          <a:xfrm>
            <a:off x="2571736" y="1928802"/>
            <a:ext cx="4214842" cy="428628"/>
          </a:xfrm>
          <a:prstGeom prst="roundRect">
            <a:avLst/>
          </a:prstGeom>
          <a:solidFill>
            <a:schemeClr val="accent5">
              <a:lumMod val="60000"/>
              <a:lumOff val="40000"/>
            </a:schemeClr>
          </a:solidFill>
          <a:ln>
            <a:solidFill>
              <a:srgbClr val="FFC000"/>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2800" b="1" dirty="0">
                <a:solidFill>
                  <a:schemeClr val="tx2">
                    <a:lumMod val="50000"/>
                  </a:schemeClr>
                </a:solidFill>
              </a:rPr>
              <a:t>Колокола в христианстве</a:t>
            </a:r>
          </a:p>
        </p:txBody>
      </p:sp>
      <p:sp>
        <p:nvSpPr>
          <p:cNvPr id="7" name="Скругленный прямоугольник 6">
            <a:hlinkClick r:id="rId6" action="ppaction://hlinksldjump" tooltip="К разделу &quot;Колокола на Руси&quot;"/>
          </p:cNvPr>
          <p:cNvSpPr/>
          <p:nvPr/>
        </p:nvSpPr>
        <p:spPr>
          <a:xfrm>
            <a:off x="2571736" y="2500306"/>
            <a:ext cx="4214842" cy="428628"/>
          </a:xfrm>
          <a:prstGeom prst="roundRect">
            <a:avLst/>
          </a:prstGeom>
          <a:solidFill>
            <a:schemeClr val="accent5">
              <a:lumMod val="60000"/>
              <a:lumOff val="40000"/>
            </a:schemeClr>
          </a:solidFill>
          <a:ln>
            <a:solidFill>
              <a:srgbClr val="FFC000"/>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2800" b="1" dirty="0">
                <a:solidFill>
                  <a:schemeClr val="tx2">
                    <a:lumMod val="50000"/>
                  </a:schemeClr>
                </a:solidFill>
              </a:rPr>
              <a:t>Колокола на Руси</a:t>
            </a:r>
          </a:p>
        </p:txBody>
      </p:sp>
      <p:sp>
        <p:nvSpPr>
          <p:cNvPr id="8" name="Скругленный прямоугольник 7">
            <a:hlinkClick r:id="rId7" action="ppaction://hlinksldjump" tooltip="К разделу &quot;Царь-колокол&quot;"/>
          </p:cNvPr>
          <p:cNvSpPr/>
          <p:nvPr/>
        </p:nvSpPr>
        <p:spPr>
          <a:xfrm>
            <a:off x="2571736" y="3071810"/>
            <a:ext cx="4214842" cy="428628"/>
          </a:xfrm>
          <a:prstGeom prst="roundRect">
            <a:avLst/>
          </a:prstGeom>
          <a:solidFill>
            <a:schemeClr val="accent5">
              <a:lumMod val="60000"/>
              <a:lumOff val="40000"/>
            </a:schemeClr>
          </a:solidFill>
          <a:ln>
            <a:solidFill>
              <a:srgbClr val="FFC000"/>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2800" b="1" dirty="0">
                <a:solidFill>
                  <a:schemeClr val="tx2">
                    <a:lumMod val="50000"/>
                  </a:schemeClr>
                </a:solidFill>
              </a:rPr>
              <a:t>Царь-колокол</a:t>
            </a:r>
          </a:p>
        </p:txBody>
      </p:sp>
      <p:sp>
        <p:nvSpPr>
          <p:cNvPr id="9" name="Скругленный прямоугольник 8">
            <a:hlinkClick r:id="rId8" action="ppaction://hlinksldjump" tooltip="К разделу &quot;Падение колоколов&quot;"/>
          </p:cNvPr>
          <p:cNvSpPr/>
          <p:nvPr/>
        </p:nvSpPr>
        <p:spPr>
          <a:xfrm>
            <a:off x="2571736" y="3643314"/>
            <a:ext cx="4214842" cy="428628"/>
          </a:xfrm>
          <a:prstGeom prst="roundRect">
            <a:avLst/>
          </a:prstGeom>
          <a:solidFill>
            <a:schemeClr val="accent5">
              <a:lumMod val="60000"/>
              <a:lumOff val="40000"/>
            </a:schemeClr>
          </a:solidFill>
          <a:ln>
            <a:solidFill>
              <a:srgbClr val="FFC000"/>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2800" b="1" dirty="0">
                <a:solidFill>
                  <a:schemeClr val="tx2">
                    <a:lumMod val="50000"/>
                  </a:schemeClr>
                </a:solidFill>
              </a:rPr>
              <a:t>Падение колоколов</a:t>
            </a:r>
          </a:p>
        </p:txBody>
      </p:sp>
      <p:sp>
        <p:nvSpPr>
          <p:cNvPr id="10" name="Скругленный прямоугольник 9">
            <a:hlinkClick r:id="rId9" action="ppaction://hlinksldjump" tooltip="К разделу &quot;Колокольни на Руси&quot;"/>
          </p:cNvPr>
          <p:cNvSpPr/>
          <p:nvPr/>
        </p:nvSpPr>
        <p:spPr>
          <a:xfrm>
            <a:off x="2571736" y="4214818"/>
            <a:ext cx="4214842" cy="428628"/>
          </a:xfrm>
          <a:prstGeom prst="roundRect">
            <a:avLst/>
          </a:prstGeom>
          <a:solidFill>
            <a:schemeClr val="accent5">
              <a:lumMod val="60000"/>
              <a:lumOff val="40000"/>
            </a:schemeClr>
          </a:solidFill>
          <a:ln>
            <a:solidFill>
              <a:srgbClr val="FFC000"/>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2800" b="1" dirty="0">
                <a:solidFill>
                  <a:schemeClr val="tx2">
                    <a:lumMod val="50000"/>
                  </a:schemeClr>
                </a:solidFill>
              </a:rPr>
              <a:t>Колокольни на Руси</a:t>
            </a:r>
          </a:p>
        </p:txBody>
      </p:sp>
      <p:sp>
        <p:nvSpPr>
          <p:cNvPr id="11" name="Скругленный прямоугольник 10">
            <a:hlinkClick r:id="rId10" action="ppaction://hlinksldjump" tooltip="К разделу &quot;Церковные звоны&quot;"/>
          </p:cNvPr>
          <p:cNvSpPr/>
          <p:nvPr/>
        </p:nvSpPr>
        <p:spPr>
          <a:xfrm>
            <a:off x="2571736" y="4786322"/>
            <a:ext cx="4214842" cy="428628"/>
          </a:xfrm>
          <a:prstGeom prst="roundRect">
            <a:avLst/>
          </a:prstGeom>
          <a:solidFill>
            <a:schemeClr val="accent5">
              <a:lumMod val="60000"/>
              <a:lumOff val="40000"/>
            </a:schemeClr>
          </a:solidFill>
          <a:ln>
            <a:solidFill>
              <a:srgbClr val="FFC000"/>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2800" b="1" dirty="0">
                <a:solidFill>
                  <a:schemeClr val="tx2">
                    <a:lumMod val="50000"/>
                  </a:schemeClr>
                </a:solidFill>
              </a:rPr>
              <a:t>Церковные звоны</a:t>
            </a:r>
          </a:p>
        </p:txBody>
      </p:sp>
      <p:sp>
        <p:nvSpPr>
          <p:cNvPr id="12" name="Скругленный прямоугольник 11">
            <a:hlinkClick r:id="rId11" action="ppaction://hlinksldjump" tooltip="К разделу &quot;Звоны в музыке&quot;"/>
          </p:cNvPr>
          <p:cNvSpPr/>
          <p:nvPr/>
        </p:nvSpPr>
        <p:spPr>
          <a:xfrm>
            <a:off x="2571736" y="5357826"/>
            <a:ext cx="4214842" cy="428628"/>
          </a:xfrm>
          <a:prstGeom prst="roundRect">
            <a:avLst/>
          </a:prstGeom>
          <a:solidFill>
            <a:schemeClr val="accent5">
              <a:lumMod val="60000"/>
              <a:lumOff val="40000"/>
            </a:schemeClr>
          </a:solidFill>
          <a:ln>
            <a:solidFill>
              <a:srgbClr val="FFC000"/>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2800" b="1" dirty="0">
                <a:solidFill>
                  <a:schemeClr val="tx2">
                    <a:lumMod val="50000"/>
                  </a:schemeClr>
                </a:solidFill>
              </a:rPr>
              <a:t>Звоны в музыке</a:t>
            </a:r>
          </a:p>
        </p:txBody>
      </p:sp>
    </p:spTree>
  </p:cSld>
  <p:clrMapOvr>
    <a:masterClrMapping/>
  </p:clrMapOvr>
  <p:transition spd="med">
    <p:split orient="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20" y="357166"/>
            <a:ext cx="8572560" cy="923330"/>
          </a:xfrm>
          <a:prstGeom prst="rect">
            <a:avLst/>
          </a:prstGeom>
          <a:noFill/>
          <a:effectLst>
            <a:outerShdw blurRad="50800" dist="38100" dir="5400000" algn="t" rotWithShape="0">
              <a:prstClr val="black">
                <a:alpha val="40000"/>
              </a:prstClr>
            </a:outerShdw>
          </a:effec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ru-RU"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63500" dist="63500" algn="tl">
                    <a:schemeClr val="accent1">
                      <a:lumMod val="50000"/>
                    </a:schemeClr>
                  </a:outerShdw>
                </a:effectLst>
                <a:latin typeface="+mn-lt"/>
              </a:rPr>
              <a:t>Колокола на Руси</a:t>
            </a:r>
            <a:endParaRPr lang="ru-RU"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63500" dist="63500" algn="tl">
                  <a:schemeClr val="accent1">
                    <a:lumMod val="50000"/>
                  </a:schemeClr>
                </a:outerShdw>
              </a:effectLst>
              <a:latin typeface="+mn-lt"/>
            </a:endParaRPr>
          </a:p>
        </p:txBody>
      </p:sp>
      <p:sp>
        <p:nvSpPr>
          <p:cNvPr id="39939" name="Прямоугольник 3"/>
          <p:cNvSpPr>
            <a:spLocks noChangeArrowheads="1"/>
          </p:cNvSpPr>
          <p:nvPr/>
        </p:nvSpPr>
        <p:spPr bwMode="auto">
          <a:xfrm>
            <a:off x="428625" y="1357313"/>
            <a:ext cx="44291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Вполне возможно, что колокола были привезены на Киевскую Русь после принятия христианства из Византии вместе с билами. Более вероятно, однако, что еще раньше колокола попадали на Русь с Запада.</a:t>
            </a:r>
          </a:p>
        </p:txBody>
      </p:sp>
      <p:pic>
        <p:nvPicPr>
          <p:cNvPr id="5" name="Рисунок 4" descr="колокол Святого Патрика, 5 век, Национальный музей Ирландии, Дублин.jpg"/>
          <p:cNvPicPr>
            <a:picLocks noChangeAspect="1"/>
          </p:cNvPicPr>
          <p:nvPr/>
        </p:nvPicPr>
        <p:blipFill>
          <a:blip r:embed="rId3"/>
          <a:stretch>
            <a:fillRect/>
          </a:stretch>
        </p:blipFill>
        <p:spPr>
          <a:xfrm>
            <a:off x="5143500" y="1285875"/>
            <a:ext cx="3381375" cy="5105400"/>
          </a:xfrm>
          <a:prstGeom prst="rect">
            <a:avLst/>
          </a:prstGeom>
          <a:ln w="57150">
            <a:solidFill>
              <a:schemeClr val="accent5">
                <a:lumMod val="60000"/>
                <a:lumOff val="40000"/>
              </a:schemeClr>
            </a:solidFill>
          </a:ln>
        </p:spPr>
      </p:pic>
      <p:sp>
        <p:nvSpPr>
          <p:cNvPr id="39941" name="Прямоугольник 5"/>
          <p:cNvSpPr>
            <a:spLocks noChangeArrowheads="1"/>
          </p:cNvSpPr>
          <p:nvPr/>
        </p:nvSpPr>
        <p:spPr bwMode="auto">
          <a:xfrm>
            <a:off x="1857375" y="5357813"/>
            <a:ext cx="3143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a:t>Колокол Святого Патрика, 5 век, Национальный музей Ирландии, Дублин</a:t>
            </a:r>
          </a:p>
        </p:txBody>
      </p:sp>
      <p:pic>
        <p:nvPicPr>
          <p:cNvPr id="7" name="колокол.mp3">
            <a:hlinkClick r:id="" action="ppaction://media"/>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428625" y="4286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528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Прямоугольник 1"/>
          <p:cNvSpPr>
            <a:spLocks noChangeArrowheads="1"/>
          </p:cNvSpPr>
          <p:nvPr/>
        </p:nvSpPr>
        <p:spPr bwMode="auto">
          <a:xfrm>
            <a:off x="428625" y="571500"/>
            <a:ext cx="3643313"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Первое упоминание о колоколах на Руси содержится в 3-й Новгородской летописи и датируется 1066 г.: "Прииде Всеслав и взя Новгород и колоколы съима у святыя Софии и паникадил съима".</a:t>
            </a:r>
          </a:p>
        </p:txBody>
      </p:sp>
      <p:pic>
        <p:nvPicPr>
          <p:cNvPr id="4" name="Рисунок 3" descr="Поднятие колокола.jpg"/>
          <p:cNvPicPr>
            <a:picLocks noChangeAspect="1"/>
          </p:cNvPicPr>
          <p:nvPr/>
        </p:nvPicPr>
        <p:blipFill>
          <a:blip r:embed="rId2"/>
          <a:stretch>
            <a:fillRect/>
          </a:stretch>
        </p:blipFill>
        <p:spPr>
          <a:xfrm>
            <a:off x="4214813" y="500063"/>
            <a:ext cx="4410075" cy="5929312"/>
          </a:xfrm>
          <a:prstGeom prst="rect">
            <a:avLst/>
          </a:prstGeom>
          <a:ln w="57150">
            <a:solidFill>
              <a:schemeClr val="accent5">
                <a:lumMod val="60000"/>
                <a:lumOff val="40000"/>
              </a:schemeClr>
            </a:solidFill>
          </a:ln>
        </p:spPr>
      </p:pic>
      <p:sp>
        <p:nvSpPr>
          <p:cNvPr id="40964" name="Прямоугольник 4"/>
          <p:cNvSpPr>
            <a:spLocks noChangeArrowheads="1"/>
          </p:cNvSpPr>
          <p:nvPr/>
        </p:nvSpPr>
        <p:spPr bwMode="auto">
          <a:xfrm>
            <a:off x="1857375" y="5929313"/>
            <a:ext cx="2098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a:t>Поднятие колокола</a:t>
            </a:r>
          </a:p>
        </p:txBody>
      </p:sp>
    </p:spTree>
  </p:cSld>
  <p:clrMapOvr>
    <a:masterClrMapping/>
  </p:clrMapOvr>
  <p:transition spd="med">
    <p:split orient="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Прямоугольник 1"/>
          <p:cNvSpPr>
            <a:spLocks noChangeArrowheads="1"/>
          </p:cNvSpPr>
          <p:nvPr/>
        </p:nvSpPr>
        <p:spPr bwMode="auto">
          <a:xfrm>
            <a:off x="428625" y="857250"/>
            <a:ext cx="450056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Первое летописное свидетельство об отливке колоколов на русской земле относится к 1259 г., когда князь Даниил Галицкий перевез из Киева в Холм колокола и иконы.</a:t>
            </a:r>
          </a:p>
        </p:txBody>
      </p:sp>
      <p:pic>
        <p:nvPicPr>
          <p:cNvPr id="5" name="Рисунок 4" descr="5.jpg"/>
          <p:cNvPicPr>
            <a:picLocks noChangeAspect="1"/>
          </p:cNvPicPr>
          <p:nvPr/>
        </p:nvPicPr>
        <p:blipFill>
          <a:blip r:embed="rId2"/>
          <a:stretch>
            <a:fillRect/>
          </a:stretch>
        </p:blipFill>
        <p:spPr>
          <a:xfrm>
            <a:off x="5072063" y="500063"/>
            <a:ext cx="3533775" cy="5857875"/>
          </a:xfrm>
          <a:prstGeom prst="rect">
            <a:avLst/>
          </a:prstGeom>
          <a:ln w="57150">
            <a:solidFill>
              <a:schemeClr val="accent5">
                <a:lumMod val="60000"/>
                <a:lumOff val="40000"/>
              </a:schemeClr>
            </a:solidFill>
          </a:ln>
        </p:spPr>
      </p:pic>
    </p:spTree>
  </p:cSld>
  <p:clrMapOvr>
    <a:masterClrMapping/>
  </p:clrMapOvr>
  <p:transition spd="med">
    <p:split orient="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Прямоугольник 1"/>
          <p:cNvSpPr>
            <a:spLocks noChangeArrowheads="1"/>
          </p:cNvSpPr>
          <p:nvPr/>
        </p:nvSpPr>
        <p:spPr bwMode="auto">
          <a:xfrm>
            <a:off x="428625" y="5072063"/>
            <a:ext cx="82867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До наших дней дошли два древнерусских колокола домонгольского периода, еще от 39 сохранились фрагменты. Форма их та же, что и у западноевропейских колоколов того времени. На одних есть надписи русскими, на других – латинскими буквами.</a:t>
            </a:r>
          </a:p>
        </p:txBody>
      </p:sp>
      <p:pic>
        <p:nvPicPr>
          <p:cNvPr id="3" name="Рисунок 2" descr="Колокол типа «улей». XI в..jpg"/>
          <p:cNvPicPr>
            <a:picLocks noChangeAspect="1"/>
          </p:cNvPicPr>
          <p:nvPr/>
        </p:nvPicPr>
        <p:blipFill>
          <a:blip r:embed="rId2"/>
          <a:stretch>
            <a:fillRect/>
          </a:stretch>
        </p:blipFill>
        <p:spPr>
          <a:xfrm>
            <a:off x="928688" y="500063"/>
            <a:ext cx="3357562" cy="4487862"/>
          </a:xfrm>
          <a:prstGeom prst="rect">
            <a:avLst/>
          </a:prstGeom>
          <a:ln w="57150">
            <a:solidFill>
              <a:schemeClr val="accent5">
                <a:lumMod val="60000"/>
                <a:lumOff val="40000"/>
              </a:schemeClr>
            </a:solidFill>
          </a:ln>
        </p:spPr>
      </p:pic>
      <p:sp>
        <p:nvSpPr>
          <p:cNvPr id="43012" name="Прямоугольник 3"/>
          <p:cNvSpPr>
            <a:spLocks noChangeArrowheads="1"/>
          </p:cNvSpPr>
          <p:nvPr/>
        </p:nvSpPr>
        <p:spPr bwMode="auto">
          <a:xfrm>
            <a:off x="285750" y="357188"/>
            <a:ext cx="2468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600"/>
              <a:t>Колокол типа «улей». XI в.</a:t>
            </a:r>
          </a:p>
        </p:txBody>
      </p:sp>
      <p:pic>
        <p:nvPicPr>
          <p:cNvPr id="5" name="Рисунок 4" descr="Колокол типа «сахарная голова». XII в..jpg"/>
          <p:cNvPicPr>
            <a:picLocks noChangeAspect="1"/>
          </p:cNvPicPr>
          <p:nvPr/>
        </p:nvPicPr>
        <p:blipFill>
          <a:blip r:embed="rId3"/>
          <a:stretch>
            <a:fillRect/>
          </a:stretch>
        </p:blipFill>
        <p:spPr>
          <a:xfrm>
            <a:off x="5284788" y="500063"/>
            <a:ext cx="2992437" cy="4500562"/>
          </a:xfrm>
          <a:prstGeom prst="rect">
            <a:avLst/>
          </a:prstGeom>
          <a:ln w="57150">
            <a:solidFill>
              <a:schemeClr val="accent5">
                <a:lumMod val="60000"/>
                <a:lumOff val="40000"/>
              </a:schemeClr>
            </a:solidFill>
          </a:ln>
        </p:spPr>
      </p:pic>
      <p:sp>
        <p:nvSpPr>
          <p:cNvPr id="43014" name="Прямоугольник 5"/>
          <p:cNvSpPr>
            <a:spLocks noChangeArrowheads="1"/>
          </p:cNvSpPr>
          <p:nvPr/>
        </p:nvSpPr>
        <p:spPr bwMode="auto">
          <a:xfrm>
            <a:off x="4929188" y="357188"/>
            <a:ext cx="35258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600"/>
              <a:t>Колокол типа «сахарная голова». XII в.</a:t>
            </a:r>
          </a:p>
        </p:txBody>
      </p:sp>
    </p:spTree>
  </p:cSld>
  <p:clrMapOvr>
    <a:masterClrMapping/>
  </p:clrMapOvr>
  <p:transition spd="med">
    <p:split orient="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Прямоугольник 1"/>
          <p:cNvSpPr>
            <a:spLocks noChangeArrowheads="1"/>
          </p:cNvSpPr>
          <p:nvPr/>
        </p:nvSpPr>
        <p:spPr bwMode="auto">
          <a:xfrm>
            <a:off x="428625" y="500063"/>
            <a:ext cx="4143375"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Судя по всему, многие из колоколов, звучавших на Руси в то время, были привозными. Сходство же всех дошедших до нас русских колоколов между собой и с западными аналогами позволяет утверждать, что в ту пору во всех христианских странах колокола изготовлялись по единому стандарту.</a:t>
            </a:r>
          </a:p>
        </p:txBody>
      </p:sp>
      <p:pic>
        <p:nvPicPr>
          <p:cNvPr id="3" name="Рисунок 2" descr="Изготовление формы для колокола. Отливка колокола. Иллюстрации к «Энциклопедии» Ж.Л.Даламбера и Д.Дидро. Вторая половина XVIII в..jpg"/>
          <p:cNvPicPr>
            <a:picLocks noChangeAspect="1"/>
          </p:cNvPicPr>
          <p:nvPr/>
        </p:nvPicPr>
        <p:blipFill>
          <a:blip r:embed="rId2"/>
          <a:stretch>
            <a:fillRect/>
          </a:stretch>
        </p:blipFill>
        <p:spPr>
          <a:xfrm>
            <a:off x="4714875" y="428625"/>
            <a:ext cx="3913188" cy="6000750"/>
          </a:xfrm>
          <a:prstGeom prst="rect">
            <a:avLst/>
          </a:prstGeom>
          <a:ln w="57150">
            <a:solidFill>
              <a:schemeClr val="accent5">
                <a:lumMod val="60000"/>
                <a:lumOff val="40000"/>
              </a:schemeClr>
            </a:solidFill>
          </a:ln>
        </p:spPr>
      </p:pic>
      <p:sp>
        <p:nvSpPr>
          <p:cNvPr id="44036" name="Прямоугольник 3"/>
          <p:cNvSpPr>
            <a:spLocks noChangeArrowheads="1"/>
          </p:cNvSpPr>
          <p:nvPr/>
        </p:nvSpPr>
        <p:spPr bwMode="auto">
          <a:xfrm>
            <a:off x="1143000" y="5357813"/>
            <a:ext cx="3429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sz="1600"/>
              <a:t>Изготовление формы для колокола. Отливка колокола. Иллюстрации к «Энциклопедии» Ж.Л.Даламбера и Д.Дидро. Вторая половина XVIII в.</a:t>
            </a:r>
          </a:p>
        </p:txBody>
      </p:sp>
    </p:spTree>
  </p:cSld>
  <p:clrMapOvr>
    <a:masterClrMapping/>
  </p:clrMapOvr>
  <p:transition spd="med">
    <p:split orient="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Прямоугольник 1"/>
          <p:cNvSpPr>
            <a:spLocks noChangeArrowheads="1"/>
          </p:cNvSpPr>
          <p:nvPr/>
        </p:nvSpPr>
        <p:spPr bwMode="auto">
          <a:xfrm>
            <a:off x="428625" y="5286375"/>
            <a:ext cx="8286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Ранняя история колоколов на Руси прошла через те же этапы, что на Западе. Поначалу их отливали монахи, но довольно скоро дело перешло к ремесленникам. Готовые колокола обязательно освящались. </a:t>
            </a:r>
          </a:p>
        </p:txBody>
      </p:sp>
      <p:pic>
        <p:nvPicPr>
          <p:cNvPr id="3" name="Рисунок 2" descr="Древние монастырские колокола.jpg"/>
          <p:cNvPicPr>
            <a:picLocks noChangeAspect="1"/>
          </p:cNvPicPr>
          <p:nvPr/>
        </p:nvPicPr>
        <p:blipFill>
          <a:blip r:embed="rId2"/>
          <a:stretch>
            <a:fillRect/>
          </a:stretch>
        </p:blipFill>
        <p:spPr>
          <a:xfrm>
            <a:off x="1428750" y="428625"/>
            <a:ext cx="6153150" cy="4308475"/>
          </a:xfrm>
          <a:prstGeom prst="rect">
            <a:avLst/>
          </a:prstGeom>
          <a:ln w="57150">
            <a:solidFill>
              <a:schemeClr val="accent5">
                <a:lumMod val="60000"/>
                <a:lumOff val="40000"/>
              </a:schemeClr>
            </a:solidFill>
          </a:ln>
        </p:spPr>
      </p:pic>
      <p:sp>
        <p:nvSpPr>
          <p:cNvPr id="45060" name="Прямоугольник 3"/>
          <p:cNvSpPr>
            <a:spLocks noChangeArrowheads="1"/>
          </p:cNvSpPr>
          <p:nvPr/>
        </p:nvSpPr>
        <p:spPr bwMode="auto">
          <a:xfrm>
            <a:off x="2928938" y="4786313"/>
            <a:ext cx="3481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a:t>Древние монастырские колокола</a:t>
            </a:r>
          </a:p>
        </p:txBody>
      </p:sp>
    </p:spTree>
  </p:cSld>
  <p:clrMapOvr>
    <a:masterClrMapping/>
  </p:clrMapOvr>
  <p:transition spd="med">
    <p:split orient="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Прямоугольник 1"/>
          <p:cNvSpPr>
            <a:spLocks noChangeArrowheads="1"/>
          </p:cNvSpPr>
          <p:nvPr/>
        </p:nvSpPr>
        <p:spPr bwMode="auto">
          <a:xfrm>
            <a:off x="428625" y="5000625"/>
            <a:ext cx="82867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На Руси колокола размеряли поступь времени, били тревогу, когда случался пожар или иное бедствие, когда вспыхивал мятеж или приближался неприятель, собирали воинов и напутствовали их на битву, ликовали, встречая победителей, приветствовали знатных гостей.</a:t>
            </a:r>
          </a:p>
        </p:txBody>
      </p:sp>
      <p:pic>
        <p:nvPicPr>
          <p:cNvPr id="3" name="Рисунок 2" descr="Вечевые колокола 1.jpg"/>
          <p:cNvPicPr>
            <a:picLocks noChangeAspect="1"/>
          </p:cNvPicPr>
          <p:nvPr/>
        </p:nvPicPr>
        <p:blipFill>
          <a:blip r:embed="rId4"/>
          <a:stretch>
            <a:fillRect/>
          </a:stretch>
        </p:blipFill>
        <p:spPr>
          <a:xfrm>
            <a:off x="1100138" y="455613"/>
            <a:ext cx="7043737" cy="4402137"/>
          </a:xfrm>
          <a:prstGeom prst="rect">
            <a:avLst/>
          </a:prstGeom>
          <a:ln w="57150">
            <a:solidFill>
              <a:schemeClr val="accent5">
                <a:lumMod val="60000"/>
                <a:lumOff val="40000"/>
              </a:schemeClr>
            </a:solidFill>
          </a:ln>
        </p:spPr>
      </p:pic>
      <p:sp>
        <p:nvSpPr>
          <p:cNvPr id="46084" name="Прямоугольник 3"/>
          <p:cNvSpPr>
            <a:spLocks noChangeArrowheads="1"/>
          </p:cNvSpPr>
          <p:nvPr/>
        </p:nvSpPr>
        <p:spPr bwMode="auto">
          <a:xfrm>
            <a:off x="4857750" y="4429125"/>
            <a:ext cx="3187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600"/>
              <a:t>Набатный колокол, или «всполох»</a:t>
            </a:r>
          </a:p>
        </p:txBody>
      </p:sp>
      <p:pic>
        <p:nvPicPr>
          <p:cNvPr id="5" name="Набат.mp3">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500063" y="4286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3" showWhenStopped="0">
                <p:cTn id="7" repeatCount="3000"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Прямоугольник 1"/>
          <p:cNvSpPr>
            <a:spLocks noChangeArrowheads="1"/>
          </p:cNvSpPr>
          <p:nvPr/>
        </p:nvSpPr>
        <p:spPr bwMode="auto">
          <a:xfrm>
            <a:off x="428625" y="5572125"/>
            <a:ext cx="83581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Звук вечевого колокола был сигналом к народным собраниям в древнерусских городах Новгороде и Пскове.</a:t>
            </a:r>
          </a:p>
        </p:txBody>
      </p:sp>
      <p:pic>
        <p:nvPicPr>
          <p:cNvPr id="3" name="Рисунок 2" descr="Вечевые колокола.jpg"/>
          <p:cNvPicPr>
            <a:picLocks noChangeAspect="1"/>
          </p:cNvPicPr>
          <p:nvPr/>
        </p:nvPicPr>
        <p:blipFill>
          <a:blip r:embed="rId2"/>
          <a:stretch>
            <a:fillRect/>
          </a:stretch>
        </p:blipFill>
        <p:spPr>
          <a:xfrm>
            <a:off x="928688" y="500063"/>
            <a:ext cx="7310437" cy="5019675"/>
          </a:xfrm>
          <a:prstGeom prst="rect">
            <a:avLst/>
          </a:prstGeom>
          <a:ln w="57150">
            <a:solidFill>
              <a:schemeClr val="accent5">
                <a:lumMod val="60000"/>
                <a:lumOff val="40000"/>
              </a:schemeClr>
            </a:solidFill>
          </a:ln>
        </p:spPr>
      </p:pic>
      <p:sp>
        <p:nvSpPr>
          <p:cNvPr id="47108" name="Прямоугольник 3"/>
          <p:cNvSpPr>
            <a:spLocks noChangeArrowheads="1"/>
          </p:cNvSpPr>
          <p:nvPr/>
        </p:nvSpPr>
        <p:spPr bwMode="auto">
          <a:xfrm>
            <a:off x="6286500" y="5072063"/>
            <a:ext cx="1673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600"/>
              <a:t>Вечевой колокол</a:t>
            </a:r>
          </a:p>
        </p:txBody>
      </p:sp>
    </p:spTree>
  </p:cSld>
  <p:clrMapOvr>
    <a:masterClrMapping/>
  </p:clrMapOvr>
  <p:transition spd="med">
    <p:split orient="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Прямоугольник 1"/>
          <p:cNvSpPr>
            <a:spLocks noChangeArrowheads="1"/>
          </p:cNvSpPr>
          <p:nvPr/>
        </p:nvSpPr>
        <p:spPr bwMode="auto">
          <a:xfrm>
            <a:off x="428625" y="4714875"/>
            <a:ext cx="82867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В самом названии – вечевой колокол – отразился тот факт, что функции светского и церковного звона на Руси часто закреплялись за разными колоколами. Например, небольшая башенка, стоящая на стене Московского Кремля справа от Спасской башни, ближе к Москве-реке, именовалась царской, набатной, сторожевой, всполошной.</a:t>
            </a:r>
          </a:p>
        </p:txBody>
      </p:sp>
      <p:pic>
        <p:nvPicPr>
          <p:cNvPr id="3" name="Рисунок 2" descr="Сторожевая башня Кремля.jpg"/>
          <p:cNvPicPr>
            <a:picLocks noChangeAspect="1"/>
          </p:cNvPicPr>
          <p:nvPr/>
        </p:nvPicPr>
        <p:blipFill>
          <a:blip r:embed="rId2"/>
          <a:stretch>
            <a:fillRect/>
          </a:stretch>
        </p:blipFill>
        <p:spPr>
          <a:xfrm>
            <a:off x="1643063" y="642938"/>
            <a:ext cx="5810250" cy="3929062"/>
          </a:xfrm>
          <a:prstGeom prst="rect">
            <a:avLst/>
          </a:prstGeom>
          <a:ln w="57150">
            <a:solidFill>
              <a:schemeClr val="accent5">
                <a:lumMod val="60000"/>
                <a:lumOff val="40000"/>
              </a:schemeClr>
            </a:solidFill>
          </a:ln>
        </p:spPr>
      </p:pic>
      <p:sp>
        <p:nvSpPr>
          <p:cNvPr id="48132" name="Прямоугольник 3"/>
          <p:cNvSpPr>
            <a:spLocks noChangeArrowheads="1"/>
          </p:cNvSpPr>
          <p:nvPr/>
        </p:nvSpPr>
        <p:spPr bwMode="auto">
          <a:xfrm>
            <a:off x="4643438" y="285750"/>
            <a:ext cx="25479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600"/>
              <a:t>Сторожевая башня Кремля</a:t>
            </a:r>
          </a:p>
        </p:txBody>
      </p:sp>
    </p:spTree>
  </p:cSld>
  <p:clrMapOvr>
    <a:masterClrMapping/>
  </p:clrMapOvr>
  <p:transition spd="med">
    <p:split orient="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Прямоугольник 1"/>
          <p:cNvSpPr>
            <a:spLocks noChangeArrowheads="1"/>
          </p:cNvSpPr>
          <p:nvPr/>
        </p:nvSpPr>
        <p:spPr bwMode="auto">
          <a:xfrm>
            <a:off x="428625" y="500063"/>
            <a:ext cx="3500438"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Первое название – от того, что в ней показывался народу новый царь, только что взошедший на престол, следующие – от того, что здесь висел набатный или сторожевой, всполошной колокол, сообщавший о какой-либо беде или угрозе.</a:t>
            </a:r>
          </a:p>
        </p:txBody>
      </p:sp>
      <p:pic>
        <p:nvPicPr>
          <p:cNvPr id="3" name="Рисунок 2" descr="Игорь Мониава. Сторожевая башня.jpg"/>
          <p:cNvPicPr>
            <a:picLocks noChangeAspect="1"/>
          </p:cNvPicPr>
          <p:nvPr/>
        </p:nvPicPr>
        <p:blipFill>
          <a:blip r:embed="rId2"/>
          <a:stretch>
            <a:fillRect/>
          </a:stretch>
        </p:blipFill>
        <p:spPr>
          <a:xfrm>
            <a:off x="4156075" y="500063"/>
            <a:ext cx="4538663" cy="5929312"/>
          </a:xfrm>
          <a:prstGeom prst="rect">
            <a:avLst/>
          </a:prstGeom>
          <a:ln w="57150">
            <a:solidFill>
              <a:schemeClr val="accent5">
                <a:lumMod val="60000"/>
                <a:lumOff val="40000"/>
              </a:schemeClr>
            </a:solidFill>
          </a:ln>
        </p:spPr>
      </p:pic>
      <p:sp>
        <p:nvSpPr>
          <p:cNvPr id="49156" name="Прямоугольник 3"/>
          <p:cNvSpPr>
            <a:spLocks noChangeArrowheads="1"/>
          </p:cNvSpPr>
          <p:nvPr/>
        </p:nvSpPr>
        <p:spPr bwMode="auto">
          <a:xfrm>
            <a:off x="2071688" y="5572125"/>
            <a:ext cx="1973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sz="1600"/>
              <a:t>Игорь Мониава. Сторожевая башня</a:t>
            </a:r>
          </a:p>
        </p:txBody>
      </p:sp>
    </p:spTree>
  </p:cSld>
  <p:clrMapOvr>
    <a:masterClrMapping/>
  </p:clrMapOvr>
  <p:transition spd="med">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570190942.jpg"/>
          <p:cNvPicPr>
            <a:picLocks noChangeAspect="1"/>
          </p:cNvPicPr>
          <p:nvPr/>
        </p:nvPicPr>
        <p:blipFill>
          <a:blip r:embed="rId5"/>
          <a:stretch>
            <a:fillRect/>
          </a:stretch>
        </p:blipFill>
        <p:spPr>
          <a:xfrm>
            <a:off x="1857375" y="1071563"/>
            <a:ext cx="5357813" cy="4286250"/>
          </a:xfrm>
          <a:prstGeom prst="rect">
            <a:avLst/>
          </a:prstGeom>
          <a:ln w="57150">
            <a:solidFill>
              <a:schemeClr val="accent5">
                <a:lumMod val="60000"/>
                <a:lumOff val="40000"/>
              </a:schemeClr>
            </a:solidFill>
          </a:ln>
        </p:spPr>
      </p:pic>
      <p:sp>
        <p:nvSpPr>
          <p:cNvPr id="4099" name="Прямоугольник 1"/>
          <p:cNvSpPr>
            <a:spLocks noChangeArrowheads="1"/>
          </p:cNvSpPr>
          <p:nvPr/>
        </p:nvSpPr>
        <p:spPr bwMode="auto">
          <a:xfrm>
            <a:off x="500063" y="5357813"/>
            <a:ext cx="81438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cs typeface="Arial" charset="0"/>
              </a:rPr>
              <a:t>Колокол для русского человека издревле был голосом Родины, символом единения и гражданского долга, независимости и величия государства. Мы знаем это из легенд, из песен, из книг.</a:t>
            </a:r>
            <a:endParaRPr lang="ru-RU" altLang="ru-RU" sz="2000" b="1"/>
          </a:p>
        </p:txBody>
      </p:sp>
      <p:sp>
        <p:nvSpPr>
          <p:cNvPr id="5" name="Прямоугольник 4"/>
          <p:cNvSpPr/>
          <p:nvPr/>
        </p:nvSpPr>
        <p:spPr>
          <a:xfrm>
            <a:off x="285720" y="285728"/>
            <a:ext cx="8572560" cy="923330"/>
          </a:xfrm>
          <a:prstGeom prst="rect">
            <a:avLst/>
          </a:prstGeom>
          <a:noFill/>
          <a:effectLst>
            <a:outerShdw blurRad="50800" dist="38100" dir="5400000" algn="t" rotWithShape="0">
              <a:prstClr val="black">
                <a:alpha val="40000"/>
              </a:prstClr>
            </a:outerShdw>
          </a:effec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ru-RU"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63500" dist="63500" algn="tl">
                    <a:schemeClr val="accent1">
                      <a:lumMod val="50000"/>
                    </a:schemeClr>
                  </a:outerShdw>
                </a:effectLst>
                <a:latin typeface="+mn-lt"/>
              </a:rPr>
              <a:t>Колокол – голос Родины</a:t>
            </a:r>
            <a:endParaRPr lang="ru-RU"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63500" dist="63500" algn="tl">
                  <a:schemeClr val="accent1">
                    <a:lumMod val="50000"/>
                  </a:schemeClr>
                </a:outerShdw>
              </a:effectLst>
              <a:latin typeface="+mn-lt"/>
            </a:endParaRPr>
          </a:p>
        </p:txBody>
      </p:sp>
      <p:pic>
        <p:nvPicPr>
          <p:cNvPr id="6" name="Вечерний звон.mp3">
            <a:hlinkClick r:id="" action="ppaction://media"/>
          </p:cNvPr>
          <p:cNvPicPr>
            <a:picLocks noRot="1" noChangeAspect="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428625" y="9286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колокол.mp3">
            <a:hlinkClick r:id="" action="ppaction://media"/>
          </p:cNvPr>
          <p:cNvPicPr>
            <a:picLocks noRot="1" noChangeAspect="1"/>
          </p:cNvPicPr>
          <p:nvPr>
            <a:audioFile r:link="rId2"/>
          </p:nvPr>
        </p:nvPicPr>
        <p:blipFill>
          <a:blip r:embed="rId7">
            <a:extLst>
              <a:ext uri="{28A0092B-C50C-407E-A947-70E740481C1C}">
                <a14:useLocalDpi xmlns:a14="http://schemas.microsoft.com/office/drawing/2010/main" val="0"/>
              </a:ext>
            </a:extLst>
          </a:blip>
          <a:srcRect/>
          <a:stretch>
            <a:fillRect/>
          </a:stretch>
        </p:blipFill>
        <p:spPr bwMode="auto">
          <a:xfrm>
            <a:off x="428625" y="3571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5287" fill="hold"/>
                                        <p:tgtEl>
                                          <p:spTgt spid="8"/>
                                        </p:tgtEl>
                                      </p:cBhvr>
                                    </p:cmd>
                                  </p:childTnLst>
                                </p:cTn>
                              </p:par>
                              <p:par>
                                <p:cTn id="7" presetID="1" presetClass="mediacall" presetSubtype="0" fill="hold" nodeType="withEffect">
                                  <p:stCondLst>
                                    <p:cond delay="0"/>
                                  </p:stCondLst>
                                  <p:childTnLst>
                                    <p:cmd type="call" cmd="playFrom(0.0)">
                                      <p:cBhvr>
                                        <p:cTn id="8"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8" showWhenStopped="0">
                <p:cTn id="9" fill="hold" display="0">
                  <p:stCondLst>
                    <p:cond delay="indefinite"/>
                  </p:stCondLst>
                  <p:endCondLst>
                    <p:cond evt="onPrev" delay="0">
                      <p:tgtEl>
                        <p:sldTgt/>
                      </p:tgtEl>
                    </p:cond>
                    <p:cond evt="onStopAudio" delay="0">
                      <p:tgtEl>
                        <p:sldTgt/>
                      </p:tgtEl>
                    </p:cond>
                  </p:endCondLst>
                </p:cTn>
                <p:tgtEl>
                  <p:spTgt spid="6"/>
                </p:tgtEl>
              </p:cMediaNode>
            </p:audio>
            <p:audio>
              <p:cMediaNode showWhenStopped="0">
                <p:cTn id="10"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Прямоугольник 1"/>
          <p:cNvSpPr>
            <a:spLocks noChangeArrowheads="1"/>
          </p:cNvSpPr>
          <p:nvPr/>
        </p:nvSpPr>
        <p:spPr bwMode="auto">
          <a:xfrm>
            <a:off x="428625" y="5357813"/>
            <a:ext cx="8286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Такие колокола (их еще называли осадными, дозорными) в русских городах висели, как правило, не на церковной колокольне, а на крепостной стене, на пожарной каланче.</a:t>
            </a:r>
          </a:p>
        </p:txBody>
      </p:sp>
      <p:pic>
        <p:nvPicPr>
          <p:cNvPr id="3" name="Рисунок 2" descr="г. Кострома, центр города пожарная каланча.jpg"/>
          <p:cNvPicPr>
            <a:picLocks noChangeAspect="1"/>
          </p:cNvPicPr>
          <p:nvPr/>
        </p:nvPicPr>
        <p:blipFill>
          <a:blip r:embed="rId2"/>
          <a:stretch>
            <a:fillRect/>
          </a:stretch>
        </p:blipFill>
        <p:spPr>
          <a:xfrm>
            <a:off x="1285875" y="428625"/>
            <a:ext cx="6678613" cy="4830763"/>
          </a:xfrm>
          <a:prstGeom prst="rect">
            <a:avLst/>
          </a:prstGeom>
          <a:ln w="57150">
            <a:solidFill>
              <a:schemeClr val="accent5">
                <a:lumMod val="60000"/>
                <a:lumOff val="40000"/>
              </a:schemeClr>
            </a:solidFill>
          </a:ln>
        </p:spPr>
      </p:pic>
      <p:sp>
        <p:nvSpPr>
          <p:cNvPr id="50180" name="Прямоугольник 3"/>
          <p:cNvSpPr>
            <a:spLocks noChangeArrowheads="1"/>
          </p:cNvSpPr>
          <p:nvPr/>
        </p:nvSpPr>
        <p:spPr bwMode="auto">
          <a:xfrm>
            <a:off x="5857875" y="428625"/>
            <a:ext cx="2882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600"/>
              <a:t>г. Кострома, пожарная каланча</a:t>
            </a:r>
          </a:p>
        </p:txBody>
      </p:sp>
    </p:spTree>
  </p:cSld>
  <p:clrMapOvr>
    <a:masterClrMapping/>
  </p:clrMapOvr>
  <p:transition spd="med">
    <p:split orient="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ChangeArrowheads="1"/>
          </p:cNvSpPr>
          <p:nvPr/>
        </p:nvSpPr>
        <p:spPr bwMode="auto">
          <a:xfrm>
            <a:off x="428625" y="428625"/>
            <a:ext cx="4500563"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Колокол был окружен на Руси чудесными легендами и назидательными поверьями. Считалось, например, что он умолкает в неволе, на чужбине: «Князь Александр (Васильевич Суздальский) из Володимера вечный колокол святой Богородицы возил в Суздаль, и колокол не начал звонити, яко же был в Володимере; и виде Александр, яко сгрубил святой Богородицы, и повелел его пакы везти в Володимер и поставиша его в свое место, и пакы бысть глас яко же и прежде богоугоден».</a:t>
            </a:r>
          </a:p>
        </p:txBody>
      </p:sp>
      <p:pic>
        <p:nvPicPr>
          <p:cNvPr id="3" name="Рисунок 2" descr="Владимир. Колокольня Успенского собора.jpg"/>
          <p:cNvPicPr>
            <a:picLocks noChangeAspect="1"/>
          </p:cNvPicPr>
          <p:nvPr/>
        </p:nvPicPr>
        <p:blipFill>
          <a:blip r:embed="rId2"/>
          <a:stretch>
            <a:fillRect/>
          </a:stretch>
        </p:blipFill>
        <p:spPr>
          <a:xfrm>
            <a:off x="5143500" y="428625"/>
            <a:ext cx="3516313" cy="5953125"/>
          </a:xfrm>
          <a:prstGeom prst="rect">
            <a:avLst/>
          </a:prstGeom>
          <a:ln w="57150">
            <a:solidFill>
              <a:schemeClr val="accent5">
                <a:lumMod val="60000"/>
                <a:lumOff val="40000"/>
              </a:schemeClr>
            </a:solidFill>
          </a:ln>
        </p:spPr>
      </p:pic>
      <p:sp>
        <p:nvSpPr>
          <p:cNvPr id="51204" name="Прямоугольник 3"/>
          <p:cNvSpPr>
            <a:spLocks noChangeArrowheads="1"/>
          </p:cNvSpPr>
          <p:nvPr/>
        </p:nvSpPr>
        <p:spPr bwMode="auto">
          <a:xfrm>
            <a:off x="2643188" y="5786438"/>
            <a:ext cx="23891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sz="1600"/>
              <a:t>Владимир. Колокольня Успенского собора</a:t>
            </a:r>
          </a:p>
        </p:txBody>
      </p:sp>
    </p:spTree>
  </p:cSld>
  <p:clrMapOvr>
    <a:masterClrMapping/>
  </p:clrMapOvr>
  <p:transition spd="med">
    <p:split orient="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Прямоугольник 1"/>
          <p:cNvSpPr>
            <a:spLocks noChangeArrowheads="1"/>
          </p:cNvSpPr>
          <p:nvPr/>
        </p:nvSpPr>
        <p:spPr bwMode="auto">
          <a:xfrm>
            <a:off x="571500" y="5072063"/>
            <a:ext cx="81438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Нередко случалось, что колокола подвергались суровым наказаниям. Так, в 1591 г. по приказу Бориса Годунова отрубили уши и вырвали язык Угличскому колоколу, сообщившему народу о гибели царевича Димитрия; затем опальный колокол был сослан в Тобольск.</a:t>
            </a:r>
          </a:p>
        </p:txBody>
      </p:sp>
      <p:pic>
        <p:nvPicPr>
          <p:cNvPr id="3" name="Рисунок 2" descr="Углич Церковь царевича Димитрия на крови.jpg"/>
          <p:cNvPicPr>
            <a:picLocks noChangeAspect="1"/>
          </p:cNvPicPr>
          <p:nvPr/>
        </p:nvPicPr>
        <p:blipFill>
          <a:blip r:embed="rId2"/>
          <a:stretch>
            <a:fillRect/>
          </a:stretch>
        </p:blipFill>
        <p:spPr>
          <a:xfrm>
            <a:off x="1546225" y="571500"/>
            <a:ext cx="6043613" cy="4429125"/>
          </a:xfrm>
          <a:prstGeom prst="rect">
            <a:avLst/>
          </a:prstGeom>
          <a:ln w="57150">
            <a:solidFill>
              <a:schemeClr val="accent5">
                <a:lumMod val="60000"/>
                <a:lumOff val="40000"/>
              </a:schemeClr>
            </a:solidFill>
          </a:ln>
        </p:spPr>
      </p:pic>
      <p:sp>
        <p:nvSpPr>
          <p:cNvPr id="52228" name="Прямоугольник 3"/>
          <p:cNvSpPr>
            <a:spLocks noChangeArrowheads="1"/>
          </p:cNvSpPr>
          <p:nvPr/>
        </p:nvSpPr>
        <p:spPr bwMode="auto">
          <a:xfrm>
            <a:off x="1571625" y="285750"/>
            <a:ext cx="6000750" cy="584200"/>
          </a:xfrm>
          <a:prstGeom prst="rect">
            <a:avLst/>
          </a:prstGeom>
          <a:solidFill>
            <a:srgbClr val="FFFFFF">
              <a:alpha val="4196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sz="1600"/>
              <a:t>Углич. Церковь царевича Димитрия на крови, колокол, которому "вырывали язык" и ссылали в Сибирь</a:t>
            </a:r>
          </a:p>
        </p:txBody>
      </p:sp>
    </p:spTree>
  </p:cSld>
  <p:clrMapOvr>
    <a:masterClrMapping/>
  </p:clrMapOvr>
  <p:transition spd="med">
    <p:split orient="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Прямоугольник 1"/>
          <p:cNvSpPr>
            <a:spLocks noChangeArrowheads="1"/>
          </p:cNvSpPr>
          <p:nvPr/>
        </p:nvSpPr>
        <p:spPr bwMode="auto">
          <a:xfrm>
            <a:off x="428625" y="500063"/>
            <a:ext cx="40005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В 1681 г. набатный колокол Московского Кремля был заключен в Никольско-Карельский монастырь за то, что своим звоном нарушил сон царя Федора Алексеевича. Столетие спустя, в 1771 г., занявший его место колокол по указу Екатерины II был снят с занимаемого места и лишен языка за то, что призвал народ к бунту.</a:t>
            </a:r>
          </a:p>
        </p:txBody>
      </p:sp>
      <p:pic>
        <p:nvPicPr>
          <p:cNvPr id="3" name="Рисунок 2" descr="Набатная башня Московского Кремля. 1495.jpg"/>
          <p:cNvPicPr>
            <a:picLocks noChangeAspect="1"/>
          </p:cNvPicPr>
          <p:nvPr/>
        </p:nvPicPr>
        <p:blipFill>
          <a:blip r:embed="rId2"/>
          <a:stretch>
            <a:fillRect/>
          </a:stretch>
        </p:blipFill>
        <p:spPr>
          <a:xfrm>
            <a:off x="4651375" y="428625"/>
            <a:ext cx="3940175" cy="5929313"/>
          </a:xfrm>
          <a:prstGeom prst="rect">
            <a:avLst/>
          </a:prstGeom>
          <a:ln w="57150">
            <a:solidFill>
              <a:schemeClr val="accent5">
                <a:lumMod val="60000"/>
                <a:lumOff val="40000"/>
              </a:schemeClr>
            </a:solidFill>
          </a:ln>
        </p:spPr>
      </p:pic>
      <p:sp>
        <p:nvSpPr>
          <p:cNvPr id="53252" name="Прямоугольник 3"/>
          <p:cNvSpPr>
            <a:spLocks noChangeArrowheads="1"/>
          </p:cNvSpPr>
          <p:nvPr/>
        </p:nvSpPr>
        <p:spPr bwMode="auto">
          <a:xfrm>
            <a:off x="2214563" y="5572125"/>
            <a:ext cx="23574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sz="1600"/>
              <a:t>Набатная башня Московского Кремля. 1495</a:t>
            </a:r>
          </a:p>
        </p:txBody>
      </p:sp>
    </p:spTree>
  </p:cSld>
  <p:clrMapOvr>
    <a:masterClrMapping/>
  </p:clrMapOvr>
  <p:transition spd="med">
    <p:split orient="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Прямоугольник 1"/>
          <p:cNvSpPr>
            <a:spLocks noChangeArrowheads="1"/>
          </p:cNvSpPr>
          <p:nvPr/>
        </p:nvSpPr>
        <p:spPr bwMode="auto">
          <a:xfrm>
            <a:off x="428625" y="4214813"/>
            <a:ext cx="828675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Общее число колоколов на Руси быстро росло. Петр Петрей, шведский подданный, побывавший в Москве в самом начале XVII в., пишет: "Церквей, монастырей и часовен в городе и за городом будто бы 4500. Не найдешь ни одной, где бы не висело по меньшей мере четырех или пяти, а в некоторых даже девяти или двенадцати колоколов, так что, когда они зазвонят все разом, то поднимается такой гул и сотрясение, что друг друга нельзя расслышать".</a:t>
            </a:r>
          </a:p>
        </p:txBody>
      </p:sp>
      <p:pic>
        <p:nvPicPr>
          <p:cNvPr id="3" name="Рисунок 2" descr="О размахе колокололитейного дела в России можно судить по фотографии с Нижегородской ярмарки.jpg"/>
          <p:cNvPicPr>
            <a:picLocks noChangeAspect="1"/>
          </p:cNvPicPr>
          <p:nvPr/>
        </p:nvPicPr>
        <p:blipFill>
          <a:blip r:embed="rId2"/>
          <a:stretch>
            <a:fillRect/>
          </a:stretch>
        </p:blipFill>
        <p:spPr>
          <a:xfrm>
            <a:off x="2357438" y="428625"/>
            <a:ext cx="4373562" cy="3711575"/>
          </a:xfrm>
          <a:prstGeom prst="rect">
            <a:avLst/>
          </a:prstGeom>
          <a:ln w="57150">
            <a:solidFill>
              <a:schemeClr val="accent5">
                <a:lumMod val="60000"/>
                <a:lumOff val="40000"/>
              </a:schemeClr>
            </a:solidFill>
          </a:ln>
        </p:spPr>
      </p:pic>
      <p:sp>
        <p:nvSpPr>
          <p:cNvPr id="54276" name="Прямоугольник 3"/>
          <p:cNvSpPr>
            <a:spLocks noChangeArrowheads="1"/>
          </p:cNvSpPr>
          <p:nvPr/>
        </p:nvSpPr>
        <p:spPr bwMode="auto">
          <a:xfrm>
            <a:off x="6858000" y="3286125"/>
            <a:ext cx="1643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sz="1600"/>
              <a:t>Нижегородская ярмарка</a:t>
            </a:r>
          </a:p>
        </p:txBody>
      </p:sp>
    </p:spTree>
  </p:cSld>
  <p:clrMapOvr>
    <a:masterClrMapping/>
  </p:clrMapOvr>
  <p:transition spd="med">
    <p:split orient="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Прямоугольник 1"/>
          <p:cNvSpPr>
            <a:spLocks noChangeArrowheads="1"/>
          </p:cNvSpPr>
          <p:nvPr/>
        </p:nvSpPr>
        <p:spPr bwMode="auto">
          <a:xfrm>
            <a:off x="357188" y="571500"/>
            <a:ext cx="428625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Путешественников, приезжавших в те годы в Россию, поражало не только обилие колоколов, но и их вес. Уже к середине XVI столетия русские колокола в этом отношении превзошли западные. Если на Западе колокола весом 100-150 пудов считались редкими, то в России они были довольно распространены (можно отметить, что позднее, в начале XX века, их насчитывалось в Москве более 200).</a:t>
            </a:r>
          </a:p>
        </p:txBody>
      </p:sp>
      <p:pic>
        <p:nvPicPr>
          <p:cNvPr id="3" name="Рисунок 2" descr="состояние колоколов звонницы Успенского собора Ростовского.jpg"/>
          <p:cNvPicPr>
            <a:picLocks noChangeAspect="1"/>
          </p:cNvPicPr>
          <p:nvPr/>
        </p:nvPicPr>
        <p:blipFill>
          <a:blip r:embed="rId2"/>
          <a:stretch>
            <a:fillRect/>
          </a:stretch>
        </p:blipFill>
        <p:spPr>
          <a:xfrm>
            <a:off x="4786313" y="500063"/>
            <a:ext cx="3965575" cy="5643562"/>
          </a:xfrm>
          <a:prstGeom prst="rect">
            <a:avLst/>
          </a:prstGeom>
          <a:ln w="57150">
            <a:solidFill>
              <a:schemeClr val="accent5">
                <a:lumMod val="60000"/>
                <a:lumOff val="40000"/>
              </a:schemeClr>
            </a:solidFill>
          </a:ln>
        </p:spPr>
      </p:pic>
      <p:sp>
        <p:nvSpPr>
          <p:cNvPr id="55300" name="Прямоугольник 3"/>
          <p:cNvSpPr>
            <a:spLocks noChangeArrowheads="1"/>
          </p:cNvSpPr>
          <p:nvPr/>
        </p:nvSpPr>
        <p:spPr bwMode="auto">
          <a:xfrm>
            <a:off x="2071688" y="5500688"/>
            <a:ext cx="2571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sz="1600"/>
              <a:t>Колокол звонницы Успенского собора. Ростов</a:t>
            </a:r>
          </a:p>
        </p:txBody>
      </p:sp>
    </p:spTree>
  </p:cSld>
  <p:clrMapOvr>
    <a:masterClrMapping/>
  </p:clrMapOvr>
  <p:transition spd="med">
    <p:split orient="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Прямоугольник 1"/>
          <p:cNvSpPr>
            <a:spLocks noChangeArrowheads="1"/>
          </p:cNvSpPr>
          <p:nvPr/>
        </p:nvSpPr>
        <p:spPr bwMode="auto">
          <a:xfrm>
            <a:off x="428625" y="500063"/>
            <a:ext cx="4286250"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В Московском Кремле колокола такого веса благовестили лишь по будничным дням и потому назывались вседневными. Колокола весом до 600–700 пудов назывались полиелейными и благовестили в праздники апостолов и святителей, до 800-1000 пудов именовались воскресными и звучали по воскресеньям, от 1000 пудов и выше – праздничными, и звонили в них по большим двунадесятым праздникам и по царским дням.</a:t>
            </a:r>
          </a:p>
        </p:txBody>
      </p:sp>
      <p:pic>
        <p:nvPicPr>
          <p:cNvPr id="4" name="Рисунок 3" descr="Большой Успенский колокол Московского Кремля.jpg"/>
          <p:cNvPicPr>
            <a:picLocks noChangeAspect="1"/>
          </p:cNvPicPr>
          <p:nvPr/>
        </p:nvPicPr>
        <p:blipFill>
          <a:blip r:embed="rId2"/>
          <a:stretch>
            <a:fillRect/>
          </a:stretch>
        </p:blipFill>
        <p:spPr>
          <a:xfrm>
            <a:off x="4929188" y="500063"/>
            <a:ext cx="3802062" cy="5857875"/>
          </a:xfrm>
          <a:prstGeom prst="rect">
            <a:avLst/>
          </a:prstGeom>
          <a:ln w="57150">
            <a:solidFill>
              <a:schemeClr val="accent5">
                <a:lumMod val="60000"/>
                <a:lumOff val="40000"/>
              </a:schemeClr>
            </a:solidFill>
          </a:ln>
        </p:spPr>
      </p:pic>
      <p:sp>
        <p:nvSpPr>
          <p:cNvPr id="56324" name="Прямоугольник 4"/>
          <p:cNvSpPr>
            <a:spLocks noChangeArrowheads="1"/>
          </p:cNvSpPr>
          <p:nvPr/>
        </p:nvSpPr>
        <p:spPr bwMode="auto">
          <a:xfrm>
            <a:off x="2500313" y="5357813"/>
            <a:ext cx="2286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sz="1600"/>
              <a:t>Большой Успенский колокол Московского Кремля</a:t>
            </a:r>
          </a:p>
        </p:txBody>
      </p:sp>
    </p:spTree>
  </p:cSld>
  <p:clrMapOvr>
    <a:masterClrMapping/>
  </p:clrMapOvr>
  <p:transition spd="med">
    <p:split orient="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Прямоугольник 1"/>
          <p:cNvSpPr>
            <a:spLocks noChangeArrowheads="1"/>
          </p:cNvSpPr>
          <p:nvPr/>
        </p:nvSpPr>
        <p:spPr bwMode="auto">
          <a:xfrm>
            <a:off x="428625" y="928688"/>
            <a:ext cx="4429125"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Среди литейщиков, работавших в России, поначалу было немало мастеров, прибывших с Запада, что отмечается их прозвищами: Борис Римлянин, Николай Немчин, Петр Фрязин. Но в то же самое время выдвигались талантливые русские литейщики. </a:t>
            </a:r>
          </a:p>
          <a:p>
            <a:pPr algn="just"/>
            <a:r>
              <a:rPr lang="ru-RU" altLang="ru-RU" sz="2000" b="1"/>
              <a:t>Андрей Чохов, чей колокол "Реут" (1622 г., 2000 пудов, по другим данным – 1200) поныне находится в Московском Кремле;</a:t>
            </a:r>
          </a:p>
        </p:txBody>
      </p:sp>
      <p:pic>
        <p:nvPicPr>
          <p:cNvPr id="3" name="Рисунок 2" descr="Колокол Реут. 1622 год. Мастер Андрей Чохов.jpg"/>
          <p:cNvPicPr>
            <a:picLocks noChangeAspect="1"/>
          </p:cNvPicPr>
          <p:nvPr/>
        </p:nvPicPr>
        <p:blipFill>
          <a:blip r:embed="rId2"/>
          <a:stretch>
            <a:fillRect/>
          </a:stretch>
        </p:blipFill>
        <p:spPr>
          <a:xfrm>
            <a:off x="5143500" y="1000125"/>
            <a:ext cx="3424238" cy="4572000"/>
          </a:xfrm>
          <a:prstGeom prst="rect">
            <a:avLst/>
          </a:prstGeom>
          <a:ln w="57150">
            <a:solidFill>
              <a:schemeClr val="accent5">
                <a:lumMod val="60000"/>
                <a:lumOff val="40000"/>
              </a:schemeClr>
            </a:solidFill>
          </a:ln>
        </p:spPr>
      </p:pic>
      <p:sp>
        <p:nvSpPr>
          <p:cNvPr id="57348" name="Прямоугольник 3"/>
          <p:cNvSpPr>
            <a:spLocks noChangeArrowheads="1"/>
          </p:cNvSpPr>
          <p:nvPr/>
        </p:nvSpPr>
        <p:spPr bwMode="auto">
          <a:xfrm>
            <a:off x="5072063" y="5715000"/>
            <a:ext cx="342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sz="1600"/>
              <a:t>Колокол Реут. 1622 год. Мастер Андрей Чохов</a:t>
            </a:r>
          </a:p>
        </p:txBody>
      </p:sp>
    </p:spTree>
  </p:cSld>
  <p:clrMapOvr>
    <a:masterClrMapping/>
  </p:clrMapOvr>
  <p:transition spd="med">
    <p:split orient="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Прямоугольник 1"/>
          <p:cNvSpPr>
            <a:spLocks noChangeArrowheads="1"/>
          </p:cNvSpPr>
          <p:nvPr/>
        </p:nvSpPr>
        <p:spPr bwMode="auto">
          <a:xfrm>
            <a:off x="428625" y="785813"/>
            <a:ext cx="3643313"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Александр Григорьев – создатель Большого колокола Саввино-Сторожевского монастыря, навсегда признанного самым благозвучным колоколом России (1668 г., 2125 пудов);</a:t>
            </a:r>
          </a:p>
        </p:txBody>
      </p:sp>
      <p:pic>
        <p:nvPicPr>
          <p:cNvPr id="3" name="Рисунок 2" descr="Якунчикова М.В. С колокольни Саввино-Сторожевского монастыря(1891, ГТГ).jpg"/>
          <p:cNvPicPr>
            <a:picLocks noChangeAspect="1"/>
          </p:cNvPicPr>
          <p:nvPr/>
        </p:nvPicPr>
        <p:blipFill>
          <a:blip r:embed="rId2"/>
          <a:stretch>
            <a:fillRect/>
          </a:stretch>
        </p:blipFill>
        <p:spPr>
          <a:xfrm>
            <a:off x="4405313" y="500063"/>
            <a:ext cx="4310062" cy="5643562"/>
          </a:xfrm>
          <a:prstGeom prst="rect">
            <a:avLst/>
          </a:prstGeom>
          <a:ln w="57150">
            <a:solidFill>
              <a:schemeClr val="accent5">
                <a:lumMod val="60000"/>
                <a:lumOff val="40000"/>
              </a:schemeClr>
            </a:solidFill>
          </a:ln>
        </p:spPr>
      </p:pic>
      <p:sp>
        <p:nvSpPr>
          <p:cNvPr id="58372" name="Прямоугольник 3"/>
          <p:cNvSpPr>
            <a:spLocks noChangeArrowheads="1"/>
          </p:cNvSpPr>
          <p:nvPr/>
        </p:nvSpPr>
        <p:spPr bwMode="auto">
          <a:xfrm>
            <a:off x="1357313" y="5429250"/>
            <a:ext cx="29289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sz="1600"/>
              <a:t>Якунчикова М.В. С колокольни Саввино-Сторожевского монастыря(1891, ГТГ)</a:t>
            </a:r>
          </a:p>
        </p:txBody>
      </p:sp>
    </p:spTree>
  </p:cSld>
  <p:clrMapOvr>
    <a:masterClrMapping/>
  </p:clrMapOvr>
  <p:transition spd="med">
    <p:split orient="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Прямоугольник 1"/>
          <p:cNvSpPr>
            <a:spLocks noChangeArrowheads="1"/>
          </p:cNvSpPr>
          <p:nvPr/>
        </p:nvSpPr>
        <p:spPr bwMode="auto">
          <a:xfrm>
            <a:off x="571500" y="642938"/>
            <a:ext cx="38576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Харитон Попов, отливший Большой колокол Симонова монастыря в Москве, один из интереснейших по звучанию русских колоколов (1677 г., 1000 пудов).</a:t>
            </a:r>
          </a:p>
        </p:txBody>
      </p:sp>
      <p:pic>
        <p:nvPicPr>
          <p:cNvPr id="3" name="Рисунок 2" descr="Часовой колокол Симонова монастыря. XV век.jpg"/>
          <p:cNvPicPr>
            <a:picLocks noChangeAspect="1"/>
          </p:cNvPicPr>
          <p:nvPr/>
        </p:nvPicPr>
        <p:blipFill>
          <a:blip r:embed="rId2"/>
          <a:stretch>
            <a:fillRect/>
          </a:stretch>
        </p:blipFill>
        <p:spPr>
          <a:xfrm>
            <a:off x="4737100" y="571500"/>
            <a:ext cx="3768725" cy="5643563"/>
          </a:xfrm>
          <a:prstGeom prst="rect">
            <a:avLst/>
          </a:prstGeom>
          <a:ln w="57150">
            <a:solidFill>
              <a:schemeClr val="accent5">
                <a:lumMod val="60000"/>
                <a:lumOff val="40000"/>
              </a:schemeClr>
            </a:solidFill>
          </a:ln>
        </p:spPr>
      </p:pic>
      <p:sp>
        <p:nvSpPr>
          <p:cNvPr id="59396" name="Прямоугольник 3"/>
          <p:cNvSpPr>
            <a:spLocks noChangeArrowheads="1"/>
          </p:cNvSpPr>
          <p:nvPr/>
        </p:nvSpPr>
        <p:spPr bwMode="auto">
          <a:xfrm>
            <a:off x="1928813" y="5715000"/>
            <a:ext cx="2714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sz="1600"/>
              <a:t>Часовой колокол Симонова монастыря. XV век</a:t>
            </a:r>
          </a:p>
        </p:txBody>
      </p:sp>
    </p:spTree>
  </p:cSld>
  <p:clrMapOvr>
    <a:masterClrMapping/>
  </p:clrMapOvr>
  <p:transition spd="med">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Прямоугольник 1"/>
          <p:cNvSpPr>
            <a:spLocks noChangeArrowheads="1"/>
          </p:cNvSpPr>
          <p:nvPr/>
        </p:nvSpPr>
        <p:spPr bwMode="auto">
          <a:xfrm>
            <a:off x="500063" y="5500688"/>
            <a:ext cx="81438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Звон колокола воспевал силу и красоту России, он напоминал о долге перед ней. А если он умолкал – это значило, что Родину постигло несчастье.</a:t>
            </a:r>
          </a:p>
        </p:txBody>
      </p:sp>
      <p:pic>
        <p:nvPicPr>
          <p:cNvPr id="3" name="Рисунок 2" descr="Левитан ИИ Вечерний звон 1892.jpg"/>
          <p:cNvPicPr>
            <a:picLocks noChangeAspect="1"/>
          </p:cNvPicPr>
          <p:nvPr/>
        </p:nvPicPr>
        <p:blipFill>
          <a:blip r:embed="rId2"/>
          <a:stretch>
            <a:fillRect/>
          </a:stretch>
        </p:blipFill>
        <p:spPr>
          <a:xfrm>
            <a:off x="1285875" y="357188"/>
            <a:ext cx="6429375" cy="5049837"/>
          </a:xfrm>
          <a:prstGeom prst="rect">
            <a:avLst/>
          </a:prstGeom>
          <a:ln w="57150">
            <a:solidFill>
              <a:schemeClr val="accent5">
                <a:lumMod val="60000"/>
                <a:lumOff val="40000"/>
              </a:schemeClr>
            </a:solidFill>
          </a:ln>
        </p:spPr>
      </p:pic>
      <p:sp>
        <p:nvSpPr>
          <p:cNvPr id="5124" name="Прямоугольник 3"/>
          <p:cNvSpPr>
            <a:spLocks noChangeArrowheads="1"/>
          </p:cNvSpPr>
          <p:nvPr/>
        </p:nvSpPr>
        <p:spPr bwMode="auto">
          <a:xfrm>
            <a:off x="7643813" y="571500"/>
            <a:ext cx="12144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sz="1400"/>
              <a:t>Левитан И.И. Вечерний звон. </a:t>
            </a:r>
          </a:p>
          <a:p>
            <a:pPr algn="ctr"/>
            <a:r>
              <a:rPr lang="ru-RU" altLang="ru-RU" sz="1400"/>
              <a:t>1892</a:t>
            </a:r>
          </a:p>
        </p:txBody>
      </p:sp>
    </p:spTree>
  </p:cSld>
  <p:clrMapOvr>
    <a:masterClrMapping/>
  </p:clrMapOvr>
  <p:transition spd="med">
    <p:split orient="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Прямоугольник 1"/>
          <p:cNvSpPr>
            <a:spLocks noChangeArrowheads="1"/>
          </p:cNvSpPr>
          <p:nvPr/>
        </p:nvSpPr>
        <p:spPr bwMode="auto">
          <a:xfrm>
            <a:off x="500063" y="571500"/>
            <a:ext cx="4071937"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Достижения русских мастеров неоспоримы и удовлетворяют самым высоким критериям. Один из ярчайших тому примеров – три самых тяжелых колокола звонницы Успенского собора в Ростове Великом: «Лебедь» (500 пудов), «Полиелей» (1000 пудов), «Сысой» (2000 пудов), отлитых русскими мастерами Филиппом Андреевым и Флором Терентьевым.</a:t>
            </a:r>
          </a:p>
        </p:txBody>
      </p:sp>
      <p:pic>
        <p:nvPicPr>
          <p:cNvPr id="5" name="Рисунок 4" descr="ростовские звоны картина МЯВиллие.jpg"/>
          <p:cNvPicPr>
            <a:picLocks noChangeAspect="1"/>
          </p:cNvPicPr>
          <p:nvPr/>
        </p:nvPicPr>
        <p:blipFill>
          <a:blip r:embed="rId3"/>
          <a:stretch>
            <a:fillRect/>
          </a:stretch>
        </p:blipFill>
        <p:spPr>
          <a:xfrm>
            <a:off x="4714875" y="357188"/>
            <a:ext cx="4010025" cy="6096000"/>
          </a:xfrm>
          <a:prstGeom prst="rect">
            <a:avLst/>
          </a:prstGeom>
          <a:ln w="57150">
            <a:solidFill>
              <a:schemeClr val="accent5">
                <a:lumMod val="60000"/>
                <a:lumOff val="40000"/>
              </a:schemeClr>
            </a:solidFill>
          </a:ln>
        </p:spPr>
      </p:pic>
      <p:sp>
        <p:nvSpPr>
          <p:cNvPr id="60420" name="Прямоугольник 5"/>
          <p:cNvSpPr>
            <a:spLocks noChangeArrowheads="1"/>
          </p:cNvSpPr>
          <p:nvPr/>
        </p:nvSpPr>
        <p:spPr bwMode="auto">
          <a:xfrm>
            <a:off x="2786063" y="5786438"/>
            <a:ext cx="1844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sz="1600"/>
              <a:t>Ростовские звоны. </a:t>
            </a:r>
          </a:p>
          <a:p>
            <a:pPr algn="ctr"/>
            <a:r>
              <a:rPr lang="ru-RU" altLang="ru-RU" sz="1600"/>
              <a:t>М.Я.Вилли</a:t>
            </a:r>
          </a:p>
        </p:txBody>
      </p:sp>
      <p:sp>
        <p:nvSpPr>
          <p:cNvPr id="7" name="Стрелка влево 6">
            <a:hlinkClick r:id="rId4" action="ppaction://hlinksldjump" tooltip="К содержанию"/>
          </p:cNvPr>
          <p:cNvSpPr/>
          <p:nvPr/>
        </p:nvSpPr>
        <p:spPr>
          <a:xfrm>
            <a:off x="785786" y="5857892"/>
            <a:ext cx="1071570" cy="627508"/>
          </a:xfrm>
          <a:prstGeom prst="leftArrow">
            <a:avLst/>
          </a:prstGeom>
          <a:solidFill>
            <a:schemeClr val="accent5">
              <a:lumMod val="60000"/>
              <a:lumOff val="40000"/>
            </a:schemeClr>
          </a:solidFill>
          <a:ln>
            <a:solidFill>
              <a:srgbClr val="FFC000"/>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med">
    <p:split orient="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Прямоугольник 2"/>
          <p:cNvSpPr>
            <a:spLocks noChangeArrowheads="1"/>
          </p:cNvSpPr>
          <p:nvPr/>
        </p:nvSpPr>
        <p:spPr bwMode="auto">
          <a:xfrm>
            <a:off x="428625" y="1214438"/>
            <a:ext cx="4071938"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Именной колокол, который задумал отлить царь Алексей Михайлович, должен был весить 8000 пудов. Царский заказ выполнил в 1654 году Емельян Данилов. Его колокол звучал лишь несколько месяцев — в том же году он разбился от неловкого удара. Емельяна Данилова уже не было тогда в живых — он умер от моровой язвы.</a:t>
            </a:r>
          </a:p>
        </p:txBody>
      </p:sp>
      <p:sp>
        <p:nvSpPr>
          <p:cNvPr id="4" name="Прямоугольник 3"/>
          <p:cNvSpPr/>
          <p:nvPr/>
        </p:nvSpPr>
        <p:spPr>
          <a:xfrm>
            <a:off x="357158" y="285728"/>
            <a:ext cx="8572560" cy="923330"/>
          </a:xfrm>
          <a:prstGeom prst="rect">
            <a:avLst/>
          </a:prstGeom>
          <a:noFill/>
          <a:effectLst>
            <a:outerShdw blurRad="50800" dist="38100" dir="5400000" algn="t" rotWithShape="0">
              <a:prstClr val="black">
                <a:alpha val="40000"/>
              </a:prstClr>
            </a:outerShdw>
          </a:effec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ru-RU"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63500" dist="63500" algn="tl">
                    <a:schemeClr val="accent1">
                      <a:lumMod val="50000"/>
                    </a:schemeClr>
                  </a:outerShdw>
                </a:effectLst>
                <a:latin typeface="+mn-lt"/>
              </a:rPr>
              <a:t>Царь-колокол</a:t>
            </a:r>
            <a:endParaRPr lang="ru-RU"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63500" dist="63500" algn="tl">
                  <a:schemeClr val="accent1">
                    <a:lumMod val="50000"/>
                  </a:schemeClr>
                </a:outerShdw>
              </a:effectLst>
              <a:latin typeface="+mn-lt"/>
            </a:endParaRPr>
          </a:p>
        </p:txBody>
      </p:sp>
      <p:pic>
        <p:nvPicPr>
          <p:cNvPr id="5" name="Рисунок 4" descr="Прорезной колокол мастера Емельяна Данилова. Село Коломенское, 1648 г..jpg"/>
          <p:cNvPicPr>
            <a:picLocks noChangeAspect="1"/>
          </p:cNvPicPr>
          <p:nvPr/>
        </p:nvPicPr>
        <p:blipFill>
          <a:blip r:embed="rId3"/>
          <a:stretch>
            <a:fillRect/>
          </a:stretch>
        </p:blipFill>
        <p:spPr>
          <a:xfrm>
            <a:off x="4643438" y="1143000"/>
            <a:ext cx="4019550" cy="5219700"/>
          </a:xfrm>
          <a:prstGeom prst="rect">
            <a:avLst/>
          </a:prstGeom>
          <a:ln w="57150">
            <a:solidFill>
              <a:schemeClr val="accent5">
                <a:lumMod val="60000"/>
                <a:lumOff val="40000"/>
              </a:schemeClr>
            </a:solidFill>
          </a:ln>
        </p:spPr>
      </p:pic>
      <p:sp>
        <p:nvSpPr>
          <p:cNvPr id="61445" name="Прямоугольник 5"/>
          <p:cNvSpPr>
            <a:spLocks noChangeArrowheads="1"/>
          </p:cNvSpPr>
          <p:nvPr/>
        </p:nvSpPr>
        <p:spPr bwMode="auto">
          <a:xfrm>
            <a:off x="1643063" y="5429250"/>
            <a:ext cx="2857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sz="1600"/>
              <a:t>Прорезной колокол мастера Емельяна Данилова. Село Коломенское, 1648 г.</a:t>
            </a:r>
          </a:p>
        </p:txBody>
      </p:sp>
      <p:pic>
        <p:nvPicPr>
          <p:cNvPr id="7" name="колокол.mp3">
            <a:hlinkClick r:id="" action="ppaction://media"/>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428625" y="4286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528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Прямоугольник 1"/>
          <p:cNvSpPr>
            <a:spLocks noChangeArrowheads="1"/>
          </p:cNvSpPr>
          <p:nvPr/>
        </p:nvSpPr>
        <p:spPr bwMode="auto">
          <a:xfrm>
            <a:off x="428625" y="428625"/>
            <a:ext cx="3857625"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Стали искать, кто мог бы перелить громадный колокол. Вызвался Александр Григорьев, в будущем знаменитый колокольный мастер, в ту пору еще никому не известный юноша — "малорослый, тщедушный, худой, моложе двадцати лет, совсем еще безбородый". Григорьев блестяще справился с ответственным делом – колокол был готов за десять месяцев.</a:t>
            </a:r>
          </a:p>
        </p:txBody>
      </p:sp>
      <p:pic>
        <p:nvPicPr>
          <p:cNvPr id="3" name="Рисунок 2" descr="отлив колокола.jpg"/>
          <p:cNvPicPr>
            <a:picLocks noChangeAspect="1"/>
          </p:cNvPicPr>
          <p:nvPr/>
        </p:nvPicPr>
        <p:blipFill>
          <a:blip r:embed="rId2"/>
          <a:stretch>
            <a:fillRect/>
          </a:stretch>
        </p:blipFill>
        <p:spPr>
          <a:xfrm>
            <a:off x="4362450" y="428625"/>
            <a:ext cx="4329113" cy="5929313"/>
          </a:xfrm>
          <a:prstGeom prst="rect">
            <a:avLst/>
          </a:prstGeom>
          <a:ln w="57150">
            <a:solidFill>
              <a:schemeClr val="accent5">
                <a:lumMod val="60000"/>
                <a:lumOff val="40000"/>
              </a:schemeClr>
            </a:solidFill>
          </a:ln>
        </p:spPr>
      </p:pic>
      <p:sp>
        <p:nvSpPr>
          <p:cNvPr id="62468" name="Прямоугольник 3"/>
          <p:cNvSpPr>
            <a:spLocks noChangeArrowheads="1"/>
          </p:cNvSpPr>
          <p:nvPr/>
        </p:nvSpPr>
        <p:spPr bwMode="auto">
          <a:xfrm>
            <a:off x="2357438" y="5857875"/>
            <a:ext cx="1733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a:t>Отлив колокола</a:t>
            </a:r>
          </a:p>
        </p:txBody>
      </p:sp>
    </p:spTree>
  </p:cSld>
  <p:clrMapOvr>
    <a:masterClrMapping/>
  </p:clrMapOvr>
  <p:transition spd="med">
    <p:split orient="ver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Прямоугольник 1"/>
          <p:cNvSpPr>
            <a:spLocks noChangeArrowheads="1"/>
          </p:cNvSpPr>
          <p:nvPr/>
        </p:nvSpPr>
        <p:spPr bwMode="auto">
          <a:xfrm>
            <a:off x="428625" y="428625"/>
            <a:ext cx="435768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За огромный вес и великолепный облик народ прозвал его Царь-колоколом. Подняли его из литейной ямы и подвесили лишь в 1668 году – настолько трудной оказалась задача.</a:t>
            </a:r>
          </a:p>
        </p:txBody>
      </p:sp>
      <p:pic>
        <p:nvPicPr>
          <p:cNvPr id="63491" name="Рисунок 3" descr="Подъем колокола Александра Григорьева в 1674 голу в Кремле..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43475" y="428625"/>
            <a:ext cx="3676650" cy="592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Прямоугольник 4"/>
          <p:cNvSpPr>
            <a:spLocks noChangeArrowheads="1"/>
          </p:cNvSpPr>
          <p:nvPr/>
        </p:nvSpPr>
        <p:spPr bwMode="auto">
          <a:xfrm>
            <a:off x="1785938" y="5715000"/>
            <a:ext cx="30718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sz="1600"/>
              <a:t>Подъем колокола Александра Григорьева в 1674 голу в Кремле.</a:t>
            </a:r>
          </a:p>
        </p:txBody>
      </p:sp>
    </p:spTree>
  </p:cSld>
  <p:clrMapOvr>
    <a:masterClrMapping/>
  </p:clrMapOvr>
  <p:transition spd="med">
    <p:split orient="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Прямоугольник 1"/>
          <p:cNvSpPr>
            <a:spLocks noChangeArrowheads="1"/>
          </p:cNvSpPr>
          <p:nvPr/>
        </p:nvSpPr>
        <p:spPr bwMode="auto">
          <a:xfrm>
            <a:off x="500063" y="4786313"/>
            <a:ext cx="82867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В 1701 году колокол-великан стал жертвой большого московского пожара. Его осколки долго лежали посреди Кремля. В 1730 году вскоре после своего воцарения Анна Иоанновна повелела "тот колокол перелить вновь с пополнением, чтобы в нем в отделке было десять тысяч пудов".</a:t>
            </a:r>
          </a:p>
        </p:txBody>
      </p:sp>
      <p:pic>
        <p:nvPicPr>
          <p:cNvPr id="64515" name="Рисунок 2" descr="подъем Царь-колокола рис АНКолчина.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25" y="357188"/>
            <a:ext cx="4286250"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Прямоугольник 3"/>
          <p:cNvSpPr>
            <a:spLocks noChangeArrowheads="1"/>
          </p:cNvSpPr>
          <p:nvPr/>
        </p:nvSpPr>
        <p:spPr bwMode="auto">
          <a:xfrm>
            <a:off x="6286500" y="3786188"/>
            <a:ext cx="1857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sz="1600"/>
              <a:t>Подъем </a:t>
            </a:r>
          </a:p>
          <a:p>
            <a:pPr algn="ctr"/>
            <a:r>
              <a:rPr lang="ru-RU" altLang="ru-RU" sz="1600"/>
              <a:t>Царь-колокола, </a:t>
            </a:r>
          </a:p>
          <a:p>
            <a:pPr algn="ctr"/>
            <a:r>
              <a:rPr lang="ru-RU" altLang="ru-RU" sz="1600"/>
              <a:t>рис. А.Н.Колчина</a:t>
            </a:r>
          </a:p>
        </p:txBody>
      </p:sp>
    </p:spTree>
  </p:cSld>
  <p:clrMapOvr>
    <a:masterClrMapping/>
  </p:clrMapOvr>
  <p:transition spd="med">
    <p:split orient="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Прямоугольник 1"/>
          <p:cNvSpPr>
            <a:spLocks noChangeArrowheads="1"/>
          </p:cNvSpPr>
          <p:nvPr/>
        </p:nvSpPr>
        <p:spPr bwMode="auto">
          <a:xfrm>
            <a:off x="428625" y="4786313"/>
            <a:ext cx="82867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Предполагалось поручить отливку иноземному мастеру, члену Парижской академии наук Жерменю, но тот, услыхав о весе будущего колокола, счел, что его разыгрывают. Тогда за дело взялись Иван Моторин с сыном Михаилом. Вес нового Царь-колокола по их проекту должен был составить 12 тысяч пудов.</a:t>
            </a:r>
          </a:p>
        </p:txBody>
      </p:sp>
      <p:pic>
        <p:nvPicPr>
          <p:cNvPr id="5" name="Рисунок 4" descr="Литье колоколов на заводе Оловянишниковых в Ярославле картина МЯВиллие.jpg"/>
          <p:cNvPicPr>
            <a:picLocks noChangeAspect="1"/>
          </p:cNvPicPr>
          <p:nvPr/>
        </p:nvPicPr>
        <p:blipFill>
          <a:blip r:embed="rId2"/>
          <a:stretch>
            <a:fillRect/>
          </a:stretch>
        </p:blipFill>
        <p:spPr>
          <a:xfrm>
            <a:off x="1357313" y="428625"/>
            <a:ext cx="6583362" cy="4340225"/>
          </a:xfrm>
          <a:prstGeom prst="rect">
            <a:avLst/>
          </a:prstGeom>
          <a:ln w="57150">
            <a:solidFill>
              <a:schemeClr val="accent5">
                <a:lumMod val="60000"/>
                <a:lumOff val="40000"/>
              </a:schemeClr>
            </a:solidFill>
          </a:ln>
        </p:spPr>
      </p:pic>
      <p:sp>
        <p:nvSpPr>
          <p:cNvPr id="65540" name="Прямоугольник 5"/>
          <p:cNvSpPr>
            <a:spLocks noChangeArrowheads="1"/>
          </p:cNvSpPr>
          <p:nvPr/>
        </p:nvSpPr>
        <p:spPr bwMode="auto">
          <a:xfrm>
            <a:off x="285750" y="428625"/>
            <a:ext cx="26431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sz="1600"/>
              <a:t>Литье колоколов на заводе Оловянишниковых в Ярославле. М.Я.Виллие</a:t>
            </a:r>
          </a:p>
        </p:txBody>
      </p:sp>
    </p:spTree>
  </p:cSld>
  <p:clrMapOvr>
    <a:masterClrMapping/>
  </p:clrMapOvr>
  <p:transition spd="med">
    <p:split orient="ver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Прямоугольник 1"/>
          <p:cNvSpPr>
            <a:spLocks noChangeArrowheads="1"/>
          </p:cNvSpPr>
          <p:nvPr/>
        </p:nvSpPr>
        <p:spPr bwMode="auto">
          <a:xfrm>
            <a:off x="428625" y="5143500"/>
            <a:ext cx="82867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С января 1733 по ноябрь 1734 года длились подготовительные работы, а когда началось литье, случилась беда — в трех из четырех печей произошла авария. Иван Моторин вновь было принялся за работу, но вскоре умер.</a:t>
            </a:r>
          </a:p>
        </p:txBody>
      </p:sp>
      <p:pic>
        <p:nvPicPr>
          <p:cNvPr id="8" name="Рисунок 7" descr="Украшение Царь-колокола.jpg"/>
          <p:cNvPicPr>
            <a:picLocks noChangeAspect="1"/>
          </p:cNvPicPr>
          <p:nvPr/>
        </p:nvPicPr>
        <p:blipFill>
          <a:blip r:embed="rId2"/>
          <a:stretch>
            <a:fillRect/>
          </a:stretch>
        </p:blipFill>
        <p:spPr>
          <a:xfrm>
            <a:off x="2143125" y="428625"/>
            <a:ext cx="4926013" cy="4643438"/>
          </a:xfrm>
          <a:prstGeom prst="rect">
            <a:avLst/>
          </a:prstGeom>
          <a:ln w="57150">
            <a:solidFill>
              <a:schemeClr val="accent5">
                <a:lumMod val="60000"/>
                <a:lumOff val="40000"/>
              </a:schemeClr>
            </a:solidFill>
          </a:ln>
        </p:spPr>
      </p:pic>
      <p:sp>
        <p:nvSpPr>
          <p:cNvPr id="66564" name="Прямоугольник 8"/>
          <p:cNvSpPr>
            <a:spLocks noChangeArrowheads="1"/>
          </p:cNvSpPr>
          <p:nvPr/>
        </p:nvSpPr>
        <p:spPr bwMode="auto">
          <a:xfrm>
            <a:off x="7143750" y="4143375"/>
            <a:ext cx="1714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sz="1600"/>
              <a:t>Украшение </a:t>
            </a:r>
          </a:p>
          <a:p>
            <a:pPr algn="ctr"/>
            <a:r>
              <a:rPr lang="ru-RU" altLang="ru-RU" sz="1600"/>
              <a:t>Царь-колокола</a:t>
            </a:r>
          </a:p>
        </p:txBody>
      </p:sp>
    </p:spTree>
  </p:cSld>
  <p:clrMapOvr>
    <a:masterClrMapping/>
  </p:clrMapOvr>
  <p:transition spd="med">
    <p:split orient="ver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Прямоугольник 1"/>
          <p:cNvSpPr>
            <a:spLocks noChangeArrowheads="1"/>
          </p:cNvSpPr>
          <p:nvPr/>
        </p:nvSpPr>
        <p:spPr bwMode="auto">
          <a:xfrm>
            <a:off x="357188" y="4786313"/>
            <a:ext cx="82867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В 1735 году исполинский колокол отлил его сын Михаил. Стали сооружать леса для подъема бронзового гиганта, но в 1737 году в Москве случился новый страшный пожар. Боясь, что колокол расплавится, сбежавшийся народ стал заливать его водой, раскаленный металл треснул, и от колокола отвалился кусок.</a:t>
            </a:r>
          </a:p>
        </p:txBody>
      </p:sp>
      <p:pic>
        <p:nvPicPr>
          <p:cNvPr id="5" name="Рисунок 4" descr="Царь колокол в литейной яме.jpg"/>
          <p:cNvPicPr>
            <a:picLocks noChangeAspect="1"/>
          </p:cNvPicPr>
          <p:nvPr/>
        </p:nvPicPr>
        <p:blipFill>
          <a:blip r:embed="rId2"/>
          <a:stretch>
            <a:fillRect/>
          </a:stretch>
        </p:blipFill>
        <p:spPr>
          <a:xfrm>
            <a:off x="785813" y="428625"/>
            <a:ext cx="3306762" cy="4214813"/>
          </a:xfrm>
          <a:prstGeom prst="rect">
            <a:avLst/>
          </a:prstGeom>
          <a:ln w="57150">
            <a:solidFill>
              <a:schemeClr val="accent5">
                <a:lumMod val="60000"/>
                <a:lumOff val="40000"/>
              </a:schemeClr>
            </a:solidFill>
          </a:ln>
        </p:spPr>
      </p:pic>
      <p:sp>
        <p:nvSpPr>
          <p:cNvPr id="67588" name="Прямоугольник 5"/>
          <p:cNvSpPr>
            <a:spLocks noChangeArrowheads="1"/>
          </p:cNvSpPr>
          <p:nvPr/>
        </p:nvSpPr>
        <p:spPr bwMode="auto">
          <a:xfrm>
            <a:off x="4214813" y="3643313"/>
            <a:ext cx="14287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sz="1600"/>
              <a:t>Царь-колокол в литейной яме</a:t>
            </a:r>
          </a:p>
        </p:txBody>
      </p:sp>
      <p:pic>
        <p:nvPicPr>
          <p:cNvPr id="7" name="Рисунок 6" descr="Язык Царь-Колокола.jpg"/>
          <p:cNvPicPr>
            <a:picLocks noChangeAspect="1"/>
          </p:cNvPicPr>
          <p:nvPr/>
        </p:nvPicPr>
        <p:blipFill>
          <a:blip r:embed="rId3"/>
          <a:stretch>
            <a:fillRect/>
          </a:stretch>
        </p:blipFill>
        <p:spPr>
          <a:xfrm>
            <a:off x="4643438" y="428625"/>
            <a:ext cx="3905250" cy="2928938"/>
          </a:xfrm>
          <a:prstGeom prst="rect">
            <a:avLst/>
          </a:prstGeom>
          <a:ln w="57150">
            <a:solidFill>
              <a:schemeClr val="accent5">
                <a:lumMod val="60000"/>
                <a:lumOff val="40000"/>
              </a:schemeClr>
            </a:solidFill>
          </a:ln>
        </p:spPr>
      </p:pic>
      <p:sp>
        <p:nvSpPr>
          <p:cNvPr id="67590" name="Прямоугольник 7"/>
          <p:cNvSpPr>
            <a:spLocks noChangeArrowheads="1"/>
          </p:cNvSpPr>
          <p:nvPr/>
        </p:nvSpPr>
        <p:spPr bwMode="auto">
          <a:xfrm>
            <a:off x="6643688" y="3429000"/>
            <a:ext cx="1984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600"/>
              <a:t>Язык Царь-Колокола</a:t>
            </a:r>
          </a:p>
        </p:txBody>
      </p:sp>
    </p:spTree>
  </p:cSld>
  <p:clrMapOvr>
    <a:masterClrMapping/>
  </p:clrMapOvr>
  <p:transition spd="med">
    <p:split orient="ver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Прямоугольник 1"/>
          <p:cNvSpPr>
            <a:spLocks noChangeArrowheads="1"/>
          </p:cNvSpPr>
          <p:nvPr/>
        </p:nvSpPr>
        <p:spPr bwMode="auto">
          <a:xfrm>
            <a:off x="500063" y="857250"/>
            <a:ext cx="3786187"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В 1836 году Царь-колокол был поднят и установлен на гранитном пьедестале. На все века остался он самым тяжелым (более 200 тонн!) из всех колоколов, отливавшихся когда-либо в мире.</a:t>
            </a:r>
          </a:p>
        </p:txBody>
      </p:sp>
      <p:pic>
        <p:nvPicPr>
          <p:cNvPr id="4" name="Рисунок 3" descr="Царь-колокол.jpg"/>
          <p:cNvPicPr>
            <a:picLocks noChangeAspect="1"/>
          </p:cNvPicPr>
          <p:nvPr/>
        </p:nvPicPr>
        <p:blipFill>
          <a:blip r:embed="rId2"/>
          <a:stretch>
            <a:fillRect/>
          </a:stretch>
        </p:blipFill>
        <p:spPr>
          <a:xfrm>
            <a:off x="4500563" y="428625"/>
            <a:ext cx="4014787" cy="5927725"/>
          </a:xfrm>
          <a:prstGeom prst="rect">
            <a:avLst/>
          </a:prstGeom>
          <a:ln w="57150">
            <a:solidFill>
              <a:schemeClr val="accent5">
                <a:lumMod val="60000"/>
                <a:lumOff val="40000"/>
              </a:schemeClr>
            </a:solidFill>
          </a:ln>
        </p:spPr>
      </p:pic>
      <p:sp>
        <p:nvSpPr>
          <p:cNvPr id="5" name="Стрелка влево 4">
            <a:hlinkClick r:id="rId3" action="ppaction://hlinksldjump" tooltip="К содержанию"/>
          </p:cNvPr>
          <p:cNvSpPr/>
          <p:nvPr/>
        </p:nvSpPr>
        <p:spPr>
          <a:xfrm>
            <a:off x="714348" y="5786454"/>
            <a:ext cx="1071570" cy="627508"/>
          </a:xfrm>
          <a:prstGeom prst="leftArrow">
            <a:avLst/>
          </a:prstGeom>
          <a:solidFill>
            <a:schemeClr val="accent5">
              <a:lumMod val="60000"/>
              <a:lumOff val="40000"/>
            </a:schemeClr>
          </a:solidFill>
          <a:ln>
            <a:solidFill>
              <a:srgbClr val="FFC000"/>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med">
    <p:split orient="ver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оловки фото 1994.jpg"/>
          <p:cNvPicPr>
            <a:picLocks noChangeAspect="1"/>
          </p:cNvPicPr>
          <p:nvPr/>
        </p:nvPicPr>
        <p:blipFill>
          <a:blip r:embed="rId5"/>
          <a:stretch>
            <a:fillRect/>
          </a:stretch>
        </p:blipFill>
        <p:spPr>
          <a:xfrm>
            <a:off x="4143375" y="357188"/>
            <a:ext cx="4467225" cy="6096000"/>
          </a:xfrm>
          <a:prstGeom prst="rect">
            <a:avLst/>
          </a:prstGeom>
          <a:ln w="57150">
            <a:solidFill>
              <a:schemeClr val="accent5">
                <a:lumMod val="60000"/>
                <a:lumOff val="40000"/>
              </a:schemeClr>
            </a:solidFill>
          </a:ln>
        </p:spPr>
      </p:pic>
      <p:sp>
        <p:nvSpPr>
          <p:cNvPr id="3" name="Прямоугольник 2"/>
          <p:cNvSpPr/>
          <p:nvPr/>
        </p:nvSpPr>
        <p:spPr>
          <a:xfrm>
            <a:off x="285720" y="357166"/>
            <a:ext cx="3857652" cy="1754326"/>
          </a:xfrm>
          <a:prstGeom prst="rect">
            <a:avLst/>
          </a:prstGeom>
          <a:noFill/>
          <a:effectLst>
            <a:outerShdw blurRad="50800" dist="38100" dir="5400000" algn="t" rotWithShape="0">
              <a:prstClr val="black">
                <a:alpha val="40000"/>
              </a:prstClr>
            </a:outerShdw>
          </a:effec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ru-RU"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63500" dist="63500" algn="tl">
                    <a:schemeClr val="accent1">
                      <a:lumMod val="50000"/>
                    </a:schemeClr>
                  </a:outerShdw>
                </a:effectLst>
                <a:latin typeface="+mn-lt"/>
              </a:rPr>
              <a:t>Падение колоколов</a:t>
            </a:r>
            <a:endParaRPr lang="ru-RU"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63500" dist="63500" algn="tl">
                  <a:schemeClr val="accent1">
                    <a:lumMod val="50000"/>
                  </a:schemeClr>
                </a:outerShdw>
              </a:effectLst>
              <a:latin typeface="+mn-lt"/>
            </a:endParaRPr>
          </a:p>
        </p:txBody>
      </p:sp>
      <p:sp>
        <p:nvSpPr>
          <p:cNvPr id="69636" name="Прямоугольник 3"/>
          <p:cNvSpPr>
            <a:spLocks noChangeArrowheads="1"/>
          </p:cNvSpPr>
          <p:nvPr/>
        </p:nvSpPr>
        <p:spPr bwMode="auto">
          <a:xfrm>
            <a:off x="428625" y="2643188"/>
            <a:ext cx="3429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Сразу после революции началась активная борьба с религией. </a:t>
            </a:r>
          </a:p>
        </p:txBody>
      </p:sp>
      <p:sp>
        <p:nvSpPr>
          <p:cNvPr id="69637" name="Прямоугольник 6"/>
          <p:cNvSpPr>
            <a:spLocks noChangeArrowheads="1"/>
          </p:cNvSpPr>
          <p:nvPr/>
        </p:nvSpPr>
        <p:spPr bwMode="auto">
          <a:xfrm>
            <a:off x="2071688" y="5857875"/>
            <a:ext cx="1898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600"/>
              <a:t>Соловки, фото 1994</a:t>
            </a:r>
          </a:p>
        </p:txBody>
      </p:sp>
      <p:pic>
        <p:nvPicPr>
          <p:cNvPr id="8" name="Погребальный перезвон русский Север.mp3">
            <a:hlinkClick r:id="" action="ppaction://media"/>
          </p:cNvPr>
          <p:cNvPicPr>
            <a:picLocks noRot="1" noChangeAspect="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428625" y="7858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колокол.mp3">
            <a:hlinkClick r:id="" action="ppaction://media"/>
          </p:cNvPr>
          <p:cNvPicPr>
            <a:picLocks noRot="1" noChangeAspect="1"/>
          </p:cNvPicPr>
          <p:nvPr>
            <a:audioFile r:link="rId2"/>
          </p:nvPr>
        </p:nvPicPr>
        <p:blipFill>
          <a:blip r:embed="rId7">
            <a:extLst>
              <a:ext uri="{28A0092B-C50C-407E-A947-70E740481C1C}">
                <a14:useLocalDpi xmlns:a14="http://schemas.microsoft.com/office/drawing/2010/main" val="0"/>
              </a:ext>
            </a:extLst>
          </a:blip>
          <a:srcRect/>
          <a:stretch>
            <a:fillRect/>
          </a:stretch>
        </p:blipFill>
        <p:spPr bwMode="auto">
          <a:xfrm>
            <a:off x="428625" y="3571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5287" fill="hold"/>
                                        <p:tgtEl>
                                          <p:spTgt spid="9"/>
                                        </p:tgtEl>
                                      </p:cBhvr>
                                    </p:cmd>
                                  </p:childTnLst>
                                </p:cTn>
                              </p:par>
                              <p:par>
                                <p:cTn id="7" presetID="1" presetClass="mediacall" presetSubtype="0" fill="hold" nodeType="withEffect">
                                  <p:stCondLst>
                                    <p:cond delay="0"/>
                                  </p:stCondLst>
                                  <p:childTnLst>
                                    <p:cmd type="call" cmd="playFrom(0.0)">
                                      <p:cBhvr>
                                        <p:cTn id="8"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1" showWhenStopped="0">
                <p:cTn id="9" fill="hold" display="0">
                  <p:stCondLst>
                    <p:cond delay="indefinite"/>
                  </p:stCondLst>
                  <p:endCondLst>
                    <p:cond evt="onPrev" delay="0">
                      <p:tgtEl>
                        <p:sldTgt/>
                      </p:tgtEl>
                    </p:cond>
                    <p:cond evt="onStopAudio" delay="0">
                      <p:tgtEl>
                        <p:sldTgt/>
                      </p:tgtEl>
                    </p:cond>
                  </p:endCondLst>
                </p:cTn>
                <p:tgtEl>
                  <p:spTgt spid="8"/>
                </p:tgtEl>
              </p:cMediaNode>
            </p:audio>
            <p:audio>
              <p:cMediaNode showWhenStopped="0">
                <p:cTn id="10"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Прямоугольник 1"/>
          <p:cNvSpPr>
            <a:spLocks noChangeArrowheads="1"/>
          </p:cNvSpPr>
          <p:nvPr/>
        </p:nvSpPr>
        <p:spPr bwMode="auto">
          <a:xfrm>
            <a:off x="357188" y="5429250"/>
            <a:ext cx="83581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Но, умолкнув, колокола не переставали бодрствовать. Пожар ли, внезапное нападение врага, бунт, иная ли напасть – всех своим громким, резким, торопливым, сбивчивым криком поднимает на ноги набат.</a:t>
            </a:r>
          </a:p>
        </p:txBody>
      </p:sp>
      <p:pic>
        <p:nvPicPr>
          <p:cNvPr id="3" name="Рисунок 2" descr="Глазунов Илья Сергеевич. Штурм града. 1980г..jpg"/>
          <p:cNvPicPr>
            <a:picLocks noChangeAspect="1"/>
          </p:cNvPicPr>
          <p:nvPr/>
        </p:nvPicPr>
        <p:blipFill>
          <a:blip r:embed="rId2"/>
          <a:stretch>
            <a:fillRect/>
          </a:stretch>
        </p:blipFill>
        <p:spPr>
          <a:xfrm>
            <a:off x="1122363" y="592138"/>
            <a:ext cx="6807200" cy="4829175"/>
          </a:xfrm>
          <a:prstGeom prst="rect">
            <a:avLst/>
          </a:prstGeom>
          <a:ln w="57150" cmpd="sng">
            <a:solidFill>
              <a:schemeClr val="accent5">
                <a:lumMod val="60000"/>
                <a:lumOff val="40000"/>
              </a:schemeClr>
            </a:solidFill>
            <a:prstDash val="solid"/>
          </a:ln>
        </p:spPr>
      </p:pic>
      <p:sp>
        <p:nvSpPr>
          <p:cNvPr id="6148" name="Прямоугольник 3"/>
          <p:cNvSpPr>
            <a:spLocks noChangeArrowheads="1"/>
          </p:cNvSpPr>
          <p:nvPr/>
        </p:nvSpPr>
        <p:spPr bwMode="auto">
          <a:xfrm>
            <a:off x="3714750" y="285750"/>
            <a:ext cx="4000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sz="1400"/>
              <a:t>Глазунов Илья Сергеевич. Штурм града. 1980г.</a:t>
            </a:r>
          </a:p>
        </p:txBody>
      </p:sp>
    </p:spTree>
  </p:cSld>
  <p:clrMapOvr>
    <a:masterClrMapping/>
  </p:clrMapOvr>
  <p:transition spd="med">
    <p:split orient="ver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Прямоугольник 3"/>
          <p:cNvSpPr>
            <a:spLocks noChangeArrowheads="1"/>
          </p:cNvSpPr>
          <p:nvPr/>
        </p:nvSpPr>
        <p:spPr bwMode="auto">
          <a:xfrm>
            <a:off x="642938" y="5643563"/>
            <a:ext cx="79295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Закрывались и разрушались храмы, а в еще действовавших запрещался колокольный звон. </a:t>
            </a:r>
          </a:p>
        </p:txBody>
      </p:sp>
      <p:pic>
        <p:nvPicPr>
          <p:cNvPr id="5" name="Рисунок 4" descr="file.jpg"/>
          <p:cNvPicPr>
            <a:picLocks noChangeAspect="1"/>
          </p:cNvPicPr>
          <p:nvPr/>
        </p:nvPicPr>
        <p:blipFill>
          <a:blip r:embed="rId2"/>
          <a:stretch>
            <a:fillRect/>
          </a:stretch>
        </p:blipFill>
        <p:spPr>
          <a:xfrm>
            <a:off x="928688" y="785813"/>
            <a:ext cx="7397750" cy="4557712"/>
          </a:xfrm>
          <a:prstGeom prst="rect">
            <a:avLst/>
          </a:prstGeom>
          <a:ln w="57150">
            <a:solidFill>
              <a:schemeClr val="accent5">
                <a:lumMod val="60000"/>
                <a:lumOff val="40000"/>
              </a:schemeClr>
            </a:solidFill>
          </a:ln>
        </p:spPr>
      </p:pic>
    </p:spTree>
  </p:cSld>
  <p:clrMapOvr>
    <a:masterClrMapping/>
  </p:clrMapOvr>
  <p:transition spd="med">
    <p:split orient="ver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Прямоугольник 1"/>
          <p:cNvSpPr>
            <a:spLocks noChangeArrowheads="1"/>
          </p:cNvSpPr>
          <p:nvPr/>
        </p:nvSpPr>
        <p:spPr bwMode="auto">
          <a:xfrm>
            <a:off x="428625" y="4786313"/>
            <a:ext cx="82867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Специальных законодательных или правительственных актов по этому поводу не издавалось; в каждом городе, районе, селе разыгрывался типовой сценарий, согласно которому группа лиц  обращалась к властям с просьбой избавить их от колокольного звона, который мешает работе, отдыху и т. п.</a:t>
            </a:r>
          </a:p>
        </p:txBody>
      </p:sp>
      <p:pic>
        <p:nvPicPr>
          <p:cNvPr id="3" name="Рисунок 2" descr="414_140.jpg"/>
          <p:cNvPicPr>
            <a:picLocks noChangeAspect="1"/>
          </p:cNvPicPr>
          <p:nvPr/>
        </p:nvPicPr>
        <p:blipFill>
          <a:blip r:embed="rId2"/>
          <a:stretch>
            <a:fillRect/>
          </a:stretch>
        </p:blipFill>
        <p:spPr>
          <a:xfrm>
            <a:off x="1357313" y="500063"/>
            <a:ext cx="6429375" cy="4216400"/>
          </a:xfrm>
          <a:prstGeom prst="rect">
            <a:avLst/>
          </a:prstGeom>
          <a:ln w="57150">
            <a:solidFill>
              <a:schemeClr val="accent5">
                <a:lumMod val="60000"/>
                <a:lumOff val="40000"/>
              </a:schemeClr>
            </a:solidFill>
          </a:ln>
        </p:spPr>
      </p:pic>
    </p:spTree>
  </p:cSld>
  <p:clrMapOvr>
    <a:masterClrMapping/>
  </p:clrMapOvr>
  <p:transition spd="med">
    <p:split orient="ver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kolokol6.jpg"/>
          <p:cNvPicPr>
            <a:picLocks noChangeAspect="1"/>
          </p:cNvPicPr>
          <p:nvPr/>
        </p:nvPicPr>
        <p:blipFill>
          <a:blip r:embed="rId2"/>
          <a:stretch>
            <a:fillRect/>
          </a:stretch>
        </p:blipFill>
        <p:spPr>
          <a:xfrm>
            <a:off x="3786188" y="1857375"/>
            <a:ext cx="4922837" cy="3552825"/>
          </a:xfrm>
          <a:prstGeom prst="rect">
            <a:avLst/>
          </a:prstGeom>
          <a:ln w="57150">
            <a:solidFill>
              <a:schemeClr val="accent5">
                <a:lumMod val="60000"/>
                <a:lumOff val="40000"/>
              </a:schemeClr>
            </a:solidFill>
          </a:ln>
        </p:spPr>
      </p:pic>
      <p:sp>
        <p:nvSpPr>
          <p:cNvPr id="72707" name="Прямоугольник 1"/>
          <p:cNvSpPr>
            <a:spLocks noChangeArrowheads="1"/>
          </p:cNvSpPr>
          <p:nvPr/>
        </p:nvSpPr>
        <p:spPr bwMode="auto">
          <a:xfrm>
            <a:off x="428625" y="5500688"/>
            <a:ext cx="8286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Эта кампания приобрела особенно широкий и яростный размах на рубеже 20-30-х годов.</a:t>
            </a:r>
          </a:p>
        </p:txBody>
      </p:sp>
      <p:pic>
        <p:nvPicPr>
          <p:cNvPr id="4" name="Рисунок 3" descr="Рабочие разбивают колокол. 20-е гг. XX в..jpg"/>
          <p:cNvPicPr>
            <a:picLocks noChangeAspect="1"/>
          </p:cNvPicPr>
          <p:nvPr/>
        </p:nvPicPr>
        <p:blipFill>
          <a:blip r:embed="rId3"/>
          <a:stretch>
            <a:fillRect/>
          </a:stretch>
        </p:blipFill>
        <p:spPr>
          <a:xfrm>
            <a:off x="571500" y="428625"/>
            <a:ext cx="4143375" cy="3287713"/>
          </a:xfrm>
          <a:prstGeom prst="rect">
            <a:avLst/>
          </a:prstGeom>
          <a:ln w="57150">
            <a:solidFill>
              <a:schemeClr val="accent5">
                <a:lumMod val="60000"/>
                <a:lumOff val="40000"/>
              </a:schemeClr>
            </a:solidFill>
          </a:ln>
        </p:spPr>
      </p:pic>
      <p:sp>
        <p:nvSpPr>
          <p:cNvPr id="72709" name="Прямоугольник 4"/>
          <p:cNvSpPr>
            <a:spLocks noChangeArrowheads="1"/>
          </p:cNvSpPr>
          <p:nvPr/>
        </p:nvSpPr>
        <p:spPr bwMode="auto">
          <a:xfrm>
            <a:off x="428625" y="3786188"/>
            <a:ext cx="23574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sz="1600"/>
              <a:t>Рабочие разбивают колокол. 20-е гг. XX в.</a:t>
            </a:r>
          </a:p>
        </p:txBody>
      </p:sp>
    </p:spTree>
  </p:cSld>
  <p:clrMapOvr>
    <a:masterClrMapping/>
  </p:clrMapOvr>
  <p:transition spd="med">
    <p:split orient="ver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Прямоугольник 1"/>
          <p:cNvSpPr>
            <a:spLocks noChangeArrowheads="1"/>
          </p:cNvSpPr>
          <p:nvPr/>
        </p:nvSpPr>
        <p:spPr bwMode="auto">
          <a:xfrm>
            <a:off x="357188" y="5857875"/>
            <a:ext cx="8429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Колокола сбрасывались с колоколен, шли на переплавку.</a:t>
            </a:r>
          </a:p>
        </p:txBody>
      </p:sp>
      <p:pic>
        <p:nvPicPr>
          <p:cNvPr id="3" name="Рисунок 2" descr="%F0%E0%E7%E1%E8%F2%FB%E9%20%EA%EE%EB%EE%EA%EE%EB.jpg"/>
          <p:cNvPicPr>
            <a:picLocks noChangeAspect="1"/>
          </p:cNvPicPr>
          <p:nvPr/>
        </p:nvPicPr>
        <p:blipFill>
          <a:blip r:embed="rId2"/>
          <a:stretch>
            <a:fillRect/>
          </a:stretch>
        </p:blipFill>
        <p:spPr>
          <a:xfrm>
            <a:off x="928688" y="571500"/>
            <a:ext cx="7235825" cy="5065713"/>
          </a:xfrm>
          <a:prstGeom prst="rect">
            <a:avLst/>
          </a:prstGeom>
          <a:ln w="57150">
            <a:solidFill>
              <a:schemeClr val="accent5">
                <a:lumMod val="60000"/>
                <a:lumOff val="40000"/>
              </a:schemeClr>
            </a:solidFill>
          </a:ln>
        </p:spPr>
      </p:pic>
    </p:spTree>
  </p:cSld>
  <p:clrMapOvr>
    <a:masterClrMapping/>
  </p:clrMapOvr>
  <p:transition spd="med">
    <p:split orient="ver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Прямоугольник 1"/>
          <p:cNvSpPr>
            <a:spLocks noChangeArrowheads="1"/>
          </p:cNvSpPr>
          <p:nvPr/>
        </p:nvSpPr>
        <p:spPr bwMode="auto">
          <a:xfrm>
            <a:off x="357188" y="5429250"/>
            <a:ext cx="8429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Так погибли многие подлинные шедевры колокололитейного искусства: Царь-колокол Троице-Сергиевой лавры, Большой колокол Симонова монастыря...</a:t>
            </a:r>
          </a:p>
        </p:txBody>
      </p:sp>
      <p:pic>
        <p:nvPicPr>
          <p:cNvPr id="3" name="Рисунок 2" descr="Обломки Царь-колокола, Карнаухого и Годуновского колоколов.jpg"/>
          <p:cNvPicPr>
            <a:picLocks noChangeAspect="1"/>
          </p:cNvPicPr>
          <p:nvPr/>
        </p:nvPicPr>
        <p:blipFill>
          <a:blip r:embed="rId2"/>
          <a:stretch>
            <a:fillRect/>
          </a:stretch>
        </p:blipFill>
        <p:spPr>
          <a:xfrm>
            <a:off x="1214438" y="714375"/>
            <a:ext cx="6858000" cy="4576763"/>
          </a:xfrm>
          <a:prstGeom prst="rect">
            <a:avLst/>
          </a:prstGeom>
          <a:ln w="57150">
            <a:solidFill>
              <a:schemeClr val="accent5">
                <a:lumMod val="60000"/>
                <a:lumOff val="40000"/>
              </a:schemeClr>
            </a:solidFill>
          </a:ln>
        </p:spPr>
      </p:pic>
      <p:sp>
        <p:nvSpPr>
          <p:cNvPr id="74756" name="Прямоугольник 3"/>
          <p:cNvSpPr>
            <a:spLocks noChangeArrowheads="1"/>
          </p:cNvSpPr>
          <p:nvPr/>
        </p:nvSpPr>
        <p:spPr bwMode="auto">
          <a:xfrm>
            <a:off x="2071688" y="285750"/>
            <a:ext cx="59293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600"/>
              <a:t>Обломки Царь-колокола, Карнаухого и Годуновского колоколов</a:t>
            </a:r>
          </a:p>
        </p:txBody>
      </p:sp>
    </p:spTree>
  </p:cSld>
  <p:clrMapOvr>
    <a:masterClrMapping/>
  </p:clrMapOvr>
  <p:transition spd="med">
    <p:split orient="ver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Прямоугольник 1"/>
          <p:cNvSpPr>
            <a:spLocks noChangeArrowheads="1"/>
          </p:cNvSpPr>
          <p:nvPr/>
        </p:nvSpPr>
        <p:spPr bwMode="auto">
          <a:xfrm>
            <a:off x="357188" y="428625"/>
            <a:ext cx="371475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Не продолжая этого списка, достаточно сказать, что в начале века в России было 39 колоколов весом 1000 пудов и более (что составляло три четверти от общего числа столь больших колоколов во всем мире).</a:t>
            </a:r>
          </a:p>
        </p:txBody>
      </p:sp>
      <p:pic>
        <p:nvPicPr>
          <p:cNvPr id="3" name="Рисунок 2" descr="gorush_12.jpg"/>
          <p:cNvPicPr>
            <a:picLocks noChangeAspect="1"/>
          </p:cNvPicPr>
          <p:nvPr/>
        </p:nvPicPr>
        <p:blipFill>
          <a:blip r:embed="rId2"/>
          <a:stretch>
            <a:fillRect/>
          </a:stretch>
        </p:blipFill>
        <p:spPr>
          <a:xfrm>
            <a:off x="4206875" y="428625"/>
            <a:ext cx="4398963" cy="5929313"/>
          </a:xfrm>
          <a:prstGeom prst="rect">
            <a:avLst/>
          </a:prstGeom>
          <a:ln w="57150">
            <a:solidFill>
              <a:schemeClr val="accent5">
                <a:lumMod val="60000"/>
                <a:lumOff val="40000"/>
              </a:schemeClr>
            </a:solidFill>
          </a:ln>
        </p:spPr>
      </p:pic>
      <p:sp>
        <p:nvSpPr>
          <p:cNvPr id="75780" name="Прямоугольник 3"/>
          <p:cNvSpPr>
            <a:spLocks noChangeArrowheads="1"/>
          </p:cNvSpPr>
          <p:nvPr/>
        </p:nvSpPr>
        <p:spPr bwMode="auto">
          <a:xfrm>
            <a:off x="1428750" y="6000750"/>
            <a:ext cx="26765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600"/>
              <a:t>И.С. Горюшкин-Сорокопудов</a:t>
            </a:r>
          </a:p>
        </p:txBody>
      </p:sp>
    </p:spTree>
  </p:cSld>
  <p:clrMapOvr>
    <a:masterClrMapping/>
  </p:clrMapOvr>
  <p:transition spd="med">
    <p:split orient="ver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Прямоугольник 1"/>
          <p:cNvSpPr>
            <a:spLocks noChangeArrowheads="1"/>
          </p:cNvSpPr>
          <p:nvPr/>
        </p:nvSpPr>
        <p:spPr bwMode="auto">
          <a:xfrm>
            <a:off x="357188" y="714375"/>
            <a:ext cx="300037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2000" b="1"/>
              <a:t>Из них до наших дней дошло всего лишь пять: </a:t>
            </a:r>
          </a:p>
          <a:p>
            <a:r>
              <a:rPr lang="ru-RU" altLang="ru-RU" sz="2000" b="1"/>
              <a:t>Царь-колокол,</a:t>
            </a:r>
          </a:p>
          <a:p>
            <a:r>
              <a:rPr lang="ru-RU" altLang="ru-RU" sz="2000" b="1"/>
              <a:t>Большой Успенский,</a:t>
            </a:r>
          </a:p>
          <a:p>
            <a:r>
              <a:rPr lang="ru-RU" altLang="ru-RU" sz="2000" b="1"/>
              <a:t>"Реут" (Москва, Кремль), </a:t>
            </a:r>
          </a:p>
          <a:p>
            <a:r>
              <a:rPr lang="ru-RU" altLang="ru-RU" sz="2000" b="1"/>
              <a:t>"Сысой",</a:t>
            </a:r>
          </a:p>
          <a:p>
            <a:r>
              <a:rPr lang="ru-RU" altLang="ru-RU" sz="2000" b="1"/>
              <a:t>"Полиелей" (Ростов Великий, Соборная звонница).</a:t>
            </a:r>
          </a:p>
        </p:txBody>
      </p:sp>
      <p:pic>
        <p:nvPicPr>
          <p:cNvPr id="3" name="Рисунок 2" descr="Борис ОЛЬШАНСКИЙ (род. 1956). Помни Имя своё. 1992.jpg"/>
          <p:cNvPicPr>
            <a:picLocks noChangeAspect="1"/>
          </p:cNvPicPr>
          <p:nvPr/>
        </p:nvPicPr>
        <p:blipFill>
          <a:blip r:embed="rId2"/>
          <a:stretch>
            <a:fillRect/>
          </a:stretch>
        </p:blipFill>
        <p:spPr>
          <a:xfrm>
            <a:off x="3427413" y="642938"/>
            <a:ext cx="5268912" cy="5357812"/>
          </a:xfrm>
          <a:prstGeom prst="rect">
            <a:avLst/>
          </a:prstGeom>
          <a:ln w="57150">
            <a:solidFill>
              <a:schemeClr val="accent5">
                <a:lumMod val="60000"/>
                <a:lumOff val="40000"/>
              </a:schemeClr>
            </a:solidFill>
          </a:ln>
        </p:spPr>
      </p:pic>
      <p:sp>
        <p:nvSpPr>
          <p:cNvPr id="76804" name="Прямоугольник 3"/>
          <p:cNvSpPr>
            <a:spLocks noChangeArrowheads="1"/>
          </p:cNvSpPr>
          <p:nvPr/>
        </p:nvSpPr>
        <p:spPr bwMode="auto">
          <a:xfrm>
            <a:off x="1500188" y="5072063"/>
            <a:ext cx="1857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sz="1600"/>
              <a:t>Б. Ольшанский. </a:t>
            </a:r>
          </a:p>
          <a:p>
            <a:pPr algn="ctr"/>
            <a:r>
              <a:rPr lang="ru-RU" altLang="ru-RU" sz="1600"/>
              <a:t>Помни Имя своё. </a:t>
            </a:r>
          </a:p>
          <a:p>
            <a:pPr algn="ctr"/>
            <a:r>
              <a:rPr lang="ru-RU" altLang="ru-RU" sz="1600"/>
              <a:t>1992</a:t>
            </a:r>
          </a:p>
        </p:txBody>
      </p:sp>
    </p:spTree>
  </p:cSld>
  <p:clrMapOvr>
    <a:masterClrMapping/>
  </p:clrMapOvr>
  <p:transition spd="med">
    <p:split orient="ver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Прямоугольник 1"/>
          <p:cNvSpPr>
            <a:spLocks noChangeArrowheads="1"/>
          </p:cNvSpPr>
          <p:nvPr/>
        </p:nvSpPr>
        <p:spPr bwMode="auto">
          <a:xfrm>
            <a:off x="357188" y="5357813"/>
            <a:ext cx="85010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В Москве насчитывалось около двухсот колоколов весом от ста до тысячи пудов. Из них на прежних местах сохранились нетронутыми лишь два: в Новодевичьем монастыре и Богоявленском соборе в Елохове.</a:t>
            </a:r>
          </a:p>
        </p:txBody>
      </p:sp>
      <p:pic>
        <p:nvPicPr>
          <p:cNvPr id="3" name="Рисунок 2" descr="Рыженко П.В. Удар в колокола.jpg"/>
          <p:cNvPicPr>
            <a:picLocks noChangeAspect="1"/>
          </p:cNvPicPr>
          <p:nvPr/>
        </p:nvPicPr>
        <p:blipFill>
          <a:blip r:embed="rId2"/>
          <a:stretch>
            <a:fillRect/>
          </a:stretch>
        </p:blipFill>
        <p:spPr>
          <a:xfrm>
            <a:off x="1214438" y="500063"/>
            <a:ext cx="6805612" cy="4572000"/>
          </a:xfrm>
          <a:prstGeom prst="rect">
            <a:avLst/>
          </a:prstGeom>
          <a:ln w="57150">
            <a:solidFill>
              <a:schemeClr val="accent5">
                <a:lumMod val="60000"/>
                <a:lumOff val="40000"/>
              </a:schemeClr>
            </a:solidFill>
          </a:ln>
        </p:spPr>
      </p:pic>
      <p:sp>
        <p:nvSpPr>
          <p:cNvPr id="77828" name="Прямоугольник 3"/>
          <p:cNvSpPr>
            <a:spLocks noChangeArrowheads="1"/>
          </p:cNvSpPr>
          <p:nvPr/>
        </p:nvSpPr>
        <p:spPr bwMode="auto">
          <a:xfrm>
            <a:off x="5286375" y="5072063"/>
            <a:ext cx="28225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600"/>
              <a:t>Рыженко П.В. Удар в колокола</a:t>
            </a:r>
          </a:p>
        </p:txBody>
      </p:sp>
    </p:spTree>
  </p:cSld>
  <p:clrMapOvr>
    <a:masterClrMapping/>
  </p:clrMapOvr>
  <p:transition spd="med">
    <p:split orient="ver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Прямоугольник 1"/>
          <p:cNvSpPr>
            <a:spLocks noChangeArrowheads="1"/>
          </p:cNvSpPr>
          <p:nvPr/>
        </p:nvSpPr>
        <p:spPr bwMode="auto">
          <a:xfrm>
            <a:off x="428625" y="5072063"/>
            <a:ext cx="8286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Из огромного числа меньших московских колоколов, которым грозило уничтожение, удалось укрыть в музее "Коломенское" лишь 28 — они находятся сейчас в музейной экспозиции.</a:t>
            </a:r>
          </a:p>
        </p:txBody>
      </p:sp>
      <p:pic>
        <p:nvPicPr>
          <p:cNvPr id="3" name="Рисунок 2" descr="imgB.jpg"/>
          <p:cNvPicPr>
            <a:picLocks noChangeAspect="1"/>
          </p:cNvPicPr>
          <p:nvPr/>
        </p:nvPicPr>
        <p:blipFill>
          <a:blip r:embed="rId2"/>
          <a:stretch>
            <a:fillRect/>
          </a:stretch>
        </p:blipFill>
        <p:spPr>
          <a:xfrm>
            <a:off x="571500" y="571500"/>
            <a:ext cx="8045450" cy="4210050"/>
          </a:xfrm>
          <a:prstGeom prst="rect">
            <a:avLst/>
          </a:prstGeom>
          <a:ln w="57150">
            <a:solidFill>
              <a:schemeClr val="accent5">
                <a:lumMod val="60000"/>
                <a:lumOff val="40000"/>
              </a:schemeClr>
            </a:solidFill>
          </a:ln>
        </p:spPr>
      </p:pic>
    </p:spTree>
  </p:cSld>
  <p:clrMapOvr>
    <a:masterClrMapping/>
  </p:clrMapOvr>
  <p:transition spd="med">
    <p:split orient="ver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Прямоугольник 1"/>
          <p:cNvSpPr>
            <a:spLocks noChangeArrowheads="1"/>
          </p:cNvSpPr>
          <p:nvPr/>
        </p:nvSpPr>
        <p:spPr bwMode="auto">
          <a:xfrm>
            <a:off x="428625" y="571500"/>
            <a:ext cx="4500563"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Именно на эти годы, когда рушили храмы и переплавляли древние колокола, пришелся расцвет деятельности замечательного музыканта,  композитора и теоретика колокольного искусства  — Константина Константиновича Сараджева. Он знал наперечёт колокола всех колоколен Москвы. Составил перечень всех колоколов Москвы и Московской области, выписав для каждого из них на нотных линейках тоны, составляющие его звук. Сочинял музыку, сам ее исполнял, собирая сотни слушателей. Благодаря К. К. Сараджеву удалось сохранить некоторые древние колокола.</a:t>
            </a:r>
          </a:p>
        </p:txBody>
      </p:sp>
      <p:pic>
        <p:nvPicPr>
          <p:cNvPr id="3" name="Рисунок 2" descr="Константин Сараджев.jpg"/>
          <p:cNvPicPr>
            <a:picLocks noChangeAspect="1"/>
          </p:cNvPicPr>
          <p:nvPr/>
        </p:nvPicPr>
        <p:blipFill>
          <a:blip r:embed="rId2"/>
          <a:stretch>
            <a:fillRect/>
          </a:stretch>
        </p:blipFill>
        <p:spPr>
          <a:xfrm>
            <a:off x="5072063" y="571500"/>
            <a:ext cx="3616325" cy="5500688"/>
          </a:xfrm>
          <a:prstGeom prst="rect">
            <a:avLst/>
          </a:prstGeom>
          <a:ln w="57150">
            <a:solidFill>
              <a:schemeClr val="accent5">
                <a:lumMod val="60000"/>
                <a:lumOff val="40000"/>
              </a:schemeClr>
            </a:solidFill>
          </a:ln>
        </p:spPr>
      </p:pic>
    </p:spTree>
  </p:cSld>
  <p:clrMapOvr>
    <a:masterClrMapping/>
  </p:clrMapOvr>
  <p:transition spd="med">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Прямоугольник 1"/>
          <p:cNvSpPr>
            <a:spLocks noChangeArrowheads="1"/>
          </p:cNvSpPr>
          <p:nvPr/>
        </p:nvSpPr>
        <p:spPr bwMode="auto">
          <a:xfrm>
            <a:off x="428625" y="5715000"/>
            <a:ext cx="8286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Буря ли, вьюга ли – далеко разносится окрест редкий, но несмолкающий охранный звон, указывая дорогу заблудшим…</a:t>
            </a:r>
          </a:p>
        </p:txBody>
      </p:sp>
      <p:pic>
        <p:nvPicPr>
          <p:cNvPr id="3" name="Рисунок 2" descr="Туманный колокол. Севастополь.jpg"/>
          <p:cNvPicPr>
            <a:picLocks noChangeAspect="1"/>
          </p:cNvPicPr>
          <p:nvPr/>
        </p:nvPicPr>
        <p:blipFill>
          <a:blip r:embed="rId2"/>
          <a:stretch>
            <a:fillRect/>
          </a:stretch>
        </p:blipFill>
        <p:spPr>
          <a:xfrm>
            <a:off x="571500" y="357188"/>
            <a:ext cx="8031163" cy="5357812"/>
          </a:xfrm>
          <a:prstGeom prst="rect">
            <a:avLst/>
          </a:prstGeom>
          <a:ln w="57150">
            <a:solidFill>
              <a:schemeClr val="accent5">
                <a:lumMod val="60000"/>
                <a:lumOff val="40000"/>
              </a:schemeClr>
            </a:solidFill>
          </a:ln>
        </p:spPr>
      </p:pic>
      <p:sp>
        <p:nvSpPr>
          <p:cNvPr id="7172" name="Прямоугольник 3"/>
          <p:cNvSpPr>
            <a:spLocks noChangeArrowheads="1"/>
          </p:cNvSpPr>
          <p:nvPr/>
        </p:nvSpPr>
        <p:spPr bwMode="auto">
          <a:xfrm>
            <a:off x="5929313" y="357188"/>
            <a:ext cx="2663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400"/>
              <a:t>Туманный колокол. Севастополь</a:t>
            </a:r>
          </a:p>
        </p:txBody>
      </p:sp>
    </p:spTree>
  </p:cSld>
  <p:clrMapOvr>
    <a:masterClrMapping/>
  </p:clrMapOvr>
  <p:transition spd="med">
    <p:split orient="ver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Прямоугольник 1"/>
          <p:cNvSpPr>
            <a:spLocks noChangeArrowheads="1"/>
          </p:cNvSpPr>
          <p:nvPr/>
        </p:nvSpPr>
        <p:spPr bwMode="auto">
          <a:xfrm>
            <a:off x="428625" y="5143500"/>
            <a:ext cx="82867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Последняя четверть XX в. отмечена небывалым всплеском интереса русских ученых к вопросам, связанным с колоколами и колокольным звоном  в России. Возникли новые научные направления, стали проводиться научные конференции, фестивали колокольного искусства.</a:t>
            </a:r>
          </a:p>
        </p:txBody>
      </p:sp>
      <p:pic>
        <p:nvPicPr>
          <p:cNvPr id="3" name="Рисунок 2" descr="OL_02_550.jpg"/>
          <p:cNvPicPr>
            <a:picLocks noChangeAspect="1"/>
          </p:cNvPicPr>
          <p:nvPr/>
        </p:nvPicPr>
        <p:blipFill>
          <a:blip r:embed="rId4"/>
          <a:stretch>
            <a:fillRect/>
          </a:stretch>
        </p:blipFill>
        <p:spPr>
          <a:xfrm>
            <a:off x="1250950" y="500063"/>
            <a:ext cx="6743700" cy="4500562"/>
          </a:xfrm>
          <a:prstGeom prst="rect">
            <a:avLst/>
          </a:prstGeom>
          <a:ln w="57150">
            <a:solidFill>
              <a:schemeClr val="accent5">
                <a:lumMod val="60000"/>
                <a:lumOff val="40000"/>
              </a:schemeClr>
            </a:solidFill>
          </a:ln>
        </p:spPr>
      </p:pic>
      <p:pic>
        <p:nvPicPr>
          <p:cNvPr id="4" name="Праздничный звон во вся тяжкая Русские традиционные.mp3">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500063" y="4286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642938" y="285750"/>
            <a:ext cx="2428875" cy="285750"/>
          </a:xfrm>
          <a:prstGeom prst="rect">
            <a:avLst/>
          </a:prstGeom>
        </p:spPr>
        <p:txBody>
          <a:bodyPr>
            <a:spAutoFit/>
          </a:bodyPr>
          <a:lstStyle/>
          <a:p>
            <a:pPr algn="ctr" fontAlgn="auto">
              <a:spcBef>
                <a:spcPts val="0"/>
              </a:spcBef>
              <a:spcAft>
                <a:spcPts val="0"/>
              </a:spcAft>
              <a:defRPr/>
            </a:pPr>
            <a:r>
              <a:rPr lang="ru-RU" sz="1200" dirty="0">
                <a:solidFill>
                  <a:schemeClr val="tx1">
                    <a:lumMod val="65000"/>
                    <a:lumOff val="35000"/>
                  </a:schemeClr>
                </a:solidFill>
                <a:latin typeface="+mn-lt"/>
              </a:rPr>
              <a:t>Праздничный звон во вся тяжкая</a:t>
            </a:r>
            <a:endParaRPr lang="ru-RU" sz="1200" dirty="0">
              <a:solidFill>
                <a:schemeClr val="tx1">
                  <a:lumMod val="65000"/>
                  <a:lumOff val="35000"/>
                </a:schemeClr>
              </a:solidFill>
              <a:latin typeface="+mn-lt"/>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6"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Прямоугольник 1"/>
          <p:cNvSpPr>
            <a:spLocks noChangeArrowheads="1"/>
          </p:cNvSpPr>
          <p:nvPr/>
        </p:nvSpPr>
        <p:spPr bwMode="auto">
          <a:xfrm>
            <a:off x="357188" y="5429250"/>
            <a:ext cx="8286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В 1989 г. создана Ассоциация колокольного искусства,  целью которой стало возрождение и развитие традиций русского колокольного звона. Возрождается колокололитейное дело.</a:t>
            </a:r>
          </a:p>
        </p:txBody>
      </p:sp>
      <p:pic>
        <p:nvPicPr>
          <p:cNvPr id="4" name="Рисунок 3" descr="03b.jpg"/>
          <p:cNvPicPr>
            <a:picLocks noChangeAspect="1"/>
          </p:cNvPicPr>
          <p:nvPr/>
        </p:nvPicPr>
        <p:blipFill>
          <a:blip r:embed="rId2"/>
          <a:stretch>
            <a:fillRect/>
          </a:stretch>
        </p:blipFill>
        <p:spPr>
          <a:xfrm>
            <a:off x="1184275" y="500063"/>
            <a:ext cx="6799263" cy="4816475"/>
          </a:xfrm>
          <a:prstGeom prst="rect">
            <a:avLst/>
          </a:prstGeom>
          <a:ln w="57150">
            <a:solidFill>
              <a:schemeClr val="accent5">
                <a:lumMod val="60000"/>
                <a:lumOff val="40000"/>
              </a:schemeClr>
            </a:solidFill>
          </a:ln>
        </p:spPr>
      </p:pic>
    </p:spTree>
  </p:cSld>
  <p:clrMapOvr>
    <a:masterClrMapping/>
  </p:clrMapOvr>
  <p:transition spd="med">
    <p:split orient="ver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Прямоугольник 1"/>
          <p:cNvSpPr>
            <a:spLocks noChangeArrowheads="1"/>
          </p:cNvSpPr>
          <p:nvPr/>
        </p:nvSpPr>
        <p:spPr bwMode="auto">
          <a:xfrm>
            <a:off x="428625" y="5357813"/>
            <a:ext cx="8286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В Москве, Санкт-Петербурге, Ярославле, в Воронеже, на Урале отливаются прекрасные колокола. С опустевших в советское время колоколен вновь звучит колокольный звон.</a:t>
            </a:r>
          </a:p>
        </p:txBody>
      </p:sp>
      <p:pic>
        <p:nvPicPr>
          <p:cNvPr id="4" name="Рисунок 3" descr="Отливка колокола..jpg"/>
          <p:cNvPicPr>
            <a:picLocks noChangeAspect="1"/>
          </p:cNvPicPr>
          <p:nvPr/>
        </p:nvPicPr>
        <p:blipFill>
          <a:blip r:embed="rId2"/>
          <a:stretch>
            <a:fillRect/>
          </a:stretch>
        </p:blipFill>
        <p:spPr>
          <a:xfrm>
            <a:off x="1571625" y="428625"/>
            <a:ext cx="6105525" cy="4795838"/>
          </a:xfrm>
          <a:prstGeom prst="rect">
            <a:avLst/>
          </a:prstGeom>
          <a:ln w="57150">
            <a:solidFill>
              <a:schemeClr val="accent5">
                <a:lumMod val="60000"/>
                <a:lumOff val="40000"/>
              </a:schemeClr>
            </a:solidFill>
          </a:ln>
        </p:spPr>
      </p:pic>
    </p:spTree>
  </p:cSld>
  <p:clrMapOvr>
    <a:masterClrMapping/>
  </p:clrMapOvr>
  <p:transition spd="med">
    <p:split orient="ver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Прямоугольник 1"/>
          <p:cNvSpPr>
            <a:spLocks noChangeArrowheads="1"/>
          </p:cNvSpPr>
          <p:nvPr/>
        </p:nvSpPr>
        <p:spPr bwMode="auto">
          <a:xfrm>
            <a:off x="428625" y="5357813"/>
            <a:ext cx="83581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Отливка нового «Царь-колокола» для Троице-Сергиевой лавры состоялась 10 сентября 2003 г. Прежний, 65-тонный, «Царь-колокол» был уничтожен более 70 лет назад вместе с другими колоколами Лавры.</a:t>
            </a:r>
          </a:p>
        </p:txBody>
      </p:sp>
      <p:pic>
        <p:nvPicPr>
          <p:cNvPr id="6" name="Рисунок 5" descr="Сброшенный Царь-Колокол Троице-Сергиевой Лавры.jpg"/>
          <p:cNvPicPr>
            <a:picLocks noChangeAspect="1"/>
          </p:cNvPicPr>
          <p:nvPr/>
        </p:nvPicPr>
        <p:blipFill>
          <a:blip r:embed="rId2"/>
          <a:stretch>
            <a:fillRect/>
          </a:stretch>
        </p:blipFill>
        <p:spPr>
          <a:xfrm>
            <a:off x="1357313" y="428625"/>
            <a:ext cx="6456362" cy="4838700"/>
          </a:xfrm>
          <a:prstGeom prst="rect">
            <a:avLst/>
          </a:prstGeom>
          <a:ln w="57150">
            <a:solidFill>
              <a:schemeClr val="accent5">
                <a:lumMod val="60000"/>
                <a:lumOff val="40000"/>
              </a:schemeClr>
            </a:solidFill>
          </a:ln>
        </p:spPr>
      </p:pic>
    </p:spTree>
  </p:cSld>
  <p:clrMapOvr>
    <a:masterClrMapping/>
  </p:clrMapOvr>
  <p:transition spd="med">
    <p:split orient="vert"/>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Прямоугольник 1"/>
          <p:cNvSpPr>
            <a:spLocks noChangeArrowheads="1"/>
          </p:cNvSpPr>
          <p:nvPr/>
        </p:nvSpPr>
        <p:spPr bwMode="auto">
          <a:xfrm>
            <a:off x="428625" y="642938"/>
            <a:ext cx="4071938"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Для отливки колокола для крупнейшего российского монастыря Балтийский завод приобрел специальную плавильную печь американского производства. </a:t>
            </a:r>
          </a:p>
          <a:p>
            <a:pPr algn="just"/>
            <a:r>
              <a:rPr lang="ru-RU" altLang="ru-RU" sz="2000" b="1"/>
              <a:t>Художественное оформление «Царь-колокола» разработано иконописными мастерскими Троице-Сергиевой лавры совместно с Иконописной школой при Московской Духовной академии.</a:t>
            </a:r>
          </a:p>
        </p:txBody>
      </p:sp>
      <p:pic>
        <p:nvPicPr>
          <p:cNvPr id="4" name="Рисунок 3" descr="Царь-колокол Троице-Сергиевой лавры.jpg"/>
          <p:cNvPicPr>
            <a:picLocks noChangeAspect="1"/>
          </p:cNvPicPr>
          <p:nvPr/>
        </p:nvPicPr>
        <p:blipFill>
          <a:blip r:embed="rId2"/>
          <a:stretch>
            <a:fillRect/>
          </a:stretch>
        </p:blipFill>
        <p:spPr>
          <a:xfrm>
            <a:off x="4786313" y="571500"/>
            <a:ext cx="3924300" cy="5214938"/>
          </a:xfrm>
          <a:prstGeom prst="rect">
            <a:avLst/>
          </a:prstGeom>
          <a:ln w="57150">
            <a:solidFill>
              <a:schemeClr val="accent5">
                <a:lumMod val="60000"/>
                <a:lumOff val="40000"/>
              </a:schemeClr>
            </a:solidFill>
          </a:ln>
        </p:spPr>
      </p:pic>
      <p:sp>
        <p:nvSpPr>
          <p:cNvPr id="84996" name="Прямоугольник 4"/>
          <p:cNvSpPr>
            <a:spLocks noChangeArrowheads="1"/>
          </p:cNvSpPr>
          <p:nvPr/>
        </p:nvSpPr>
        <p:spPr bwMode="auto">
          <a:xfrm>
            <a:off x="5000625" y="5929313"/>
            <a:ext cx="36337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600"/>
              <a:t>Царь-колокол Троице-Сергиевой лавры</a:t>
            </a:r>
          </a:p>
        </p:txBody>
      </p:sp>
    </p:spTree>
  </p:cSld>
  <p:clrMapOvr>
    <a:masterClrMapping/>
  </p:clrMapOvr>
  <p:transition spd="med">
    <p:split orient="ver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Прямоугольник 1"/>
          <p:cNvSpPr>
            <a:spLocks noChangeArrowheads="1"/>
          </p:cNvSpPr>
          <p:nvPr/>
        </p:nvSpPr>
        <p:spPr bwMode="auto">
          <a:xfrm>
            <a:off x="428625" y="4857750"/>
            <a:ext cx="82867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Царь-колокол из Троице-Сергиевой лавры – самый большой из отлитых в современной России. Его вес – 72-тонны, высота –  4,550 метра, диаметр – 4,422 метра. 16 апреля 2004 г. царь-колокол был водружен на звонницу Троице-Сергиевой лавры и впервые зазвучал на праздник Троицы. </a:t>
            </a:r>
          </a:p>
        </p:txBody>
      </p:sp>
      <p:pic>
        <p:nvPicPr>
          <p:cNvPr id="3" name="Рисунок 2" descr="Царь-колокол Троице-Сергиевой Лавры звонит только по большим праздникам.jpg"/>
          <p:cNvPicPr>
            <a:picLocks noChangeAspect="1"/>
          </p:cNvPicPr>
          <p:nvPr/>
        </p:nvPicPr>
        <p:blipFill>
          <a:blip r:embed="rId2"/>
          <a:stretch>
            <a:fillRect/>
          </a:stretch>
        </p:blipFill>
        <p:spPr>
          <a:xfrm>
            <a:off x="2143125" y="428625"/>
            <a:ext cx="4872038" cy="4429125"/>
          </a:xfrm>
          <a:prstGeom prst="rect">
            <a:avLst/>
          </a:prstGeom>
          <a:ln w="57150">
            <a:solidFill>
              <a:schemeClr val="accent5">
                <a:lumMod val="60000"/>
                <a:lumOff val="40000"/>
              </a:schemeClr>
            </a:solidFill>
          </a:ln>
        </p:spPr>
      </p:pic>
      <p:sp>
        <p:nvSpPr>
          <p:cNvPr id="4" name="Стрелка влево 3">
            <a:hlinkClick r:id="rId3" action="ppaction://hlinksldjump" tooltip="К содержанию"/>
          </p:cNvPr>
          <p:cNvSpPr/>
          <p:nvPr/>
        </p:nvSpPr>
        <p:spPr>
          <a:xfrm>
            <a:off x="7072330" y="6120000"/>
            <a:ext cx="1071570" cy="627508"/>
          </a:xfrm>
          <a:prstGeom prst="leftArrow">
            <a:avLst/>
          </a:prstGeom>
          <a:solidFill>
            <a:schemeClr val="accent5">
              <a:lumMod val="60000"/>
              <a:lumOff val="40000"/>
            </a:schemeClr>
          </a:solidFill>
          <a:ln>
            <a:solidFill>
              <a:srgbClr val="FFC000"/>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med">
    <p:split orient="vert"/>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20" y="285728"/>
            <a:ext cx="8572560" cy="923330"/>
          </a:xfrm>
          <a:prstGeom prst="rect">
            <a:avLst/>
          </a:prstGeom>
          <a:noFill/>
          <a:effectLst>
            <a:outerShdw blurRad="50800" dist="38100" dir="5400000" algn="t" rotWithShape="0">
              <a:prstClr val="black">
                <a:alpha val="40000"/>
              </a:prstClr>
            </a:outerShdw>
          </a:effec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ru-RU"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63500" dist="63500" algn="tl">
                    <a:schemeClr val="accent1">
                      <a:lumMod val="50000"/>
                    </a:schemeClr>
                  </a:outerShdw>
                </a:effectLst>
                <a:latin typeface="+mn-lt"/>
              </a:rPr>
              <a:t>Колокольни на Руси</a:t>
            </a:r>
            <a:endParaRPr lang="ru-RU"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63500" dist="63500" algn="tl">
                  <a:schemeClr val="accent1">
                    <a:lumMod val="50000"/>
                  </a:schemeClr>
                </a:outerShdw>
              </a:effectLst>
              <a:latin typeface="+mn-lt"/>
            </a:endParaRPr>
          </a:p>
        </p:txBody>
      </p:sp>
      <p:sp>
        <p:nvSpPr>
          <p:cNvPr id="87043" name="Прямоугольник 3"/>
          <p:cNvSpPr>
            <a:spLocks noChangeArrowheads="1"/>
          </p:cNvSpPr>
          <p:nvPr/>
        </p:nvSpPr>
        <p:spPr bwMode="auto">
          <a:xfrm>
            <a:off x="428625" y="1214438"/>
            <a:ext cx="4357688"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Храм часто имеют специальную пристройку для размещения колоколов, называемую колокольней или звонницей. До начала массовой постройки высотных зданий колокольни были самыми высокими строениями в любом населенном пункте, что позволяло слышать колокольный звон даже при нахождении в самых удаленных уголках большого города.</a:t>
            </a:r>
          </a:p>
        </p:txBody>
      </p:sp>
      <p:pic>
        <p:nvPicPr>
          <p:cNvPr id="5" name="Рисунок 4" descr="1712 Петропавловский собор в Санкт-Петербурге.JPG"/>
          <p:cNvPicPr>
            <a:picLocks noChangeAspect="1"/>
          </p:cNvPicPr>
          <p:nvPr/>
        </p:nvPicPr>
        <p:blipFill>
          <a:blip r:embed="rId3"/>
          <a:stretch>
            <a:fillRect/>
          </a:stretch>
        </p:blipFill>
        <p:spPr>
          <a:xfrm>
            <a:off x="4929188" y="1214438"/>
            <a:ext cx="3581400" cy="5003800"/>
          </a:xfrm>
          <a:prstGeom prst="rect">
            <a:avLst/>
          </a:prstGeom>
          <a:ln w="57150">
            <a:solidFill>
              <a:schemeClr val="accent5">
                <a:lumMod val="60000"/>
                <a:lumOff val="40000"/>
              </a:schemeClr>
            </a:solidFill>
          </a:ln>
        </p:spPr>
      </p:pic>
      <p:sp>
        <p:nvSpPr>
          <p:cNvPr id="87045" name="Прямоугольник 5"/>
          <p:cNvSpPr>
            <a:spLocks noChangeArrowheads="1"/>
          </p:cNvSpPr>
          <p:nvPr/>
        </p:nvSpPr>
        <p:spPr bwMode="auto">
          <a:xfrm>
            <a:off x="2428875" y="5500688"/>
            <a:ext cx="2428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sz="1600"/>
              <a:t>Петропавловский собор </a:t>
            </a:r>
          </a:p>
          <a:p>
            <a:pPr algn="ctr"/>
            <a:r>
              <a:rPr lang="ru-RU" altLang="ru-RU" sz="1600"/>
              <a:t>в Санкт-Петербурге</a:t>
            </a:r>
          </a:p>
        </p:txBody>
      </p:sp>
      <p:pic>
        <p:nvPicPr>
          <p:cNvPr id="7" name="колокол.mp3">
            <a:hlinkClick r:id="" action="ppaction://media"/>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428625" y="3571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528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Прямоугольник 1"/>
          <p:cNvSpPr>
            <a:spLocks noChangeArrowheads="1"/>
          </p:cNvSpPr>
          <p:nvPr/>
        </p:nvSpPr>
        <p:spPr bwMode="auto">
          <a:xfrm>
            <a:off x="428625" y="5357813"/>
            <a:ext cx="83581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Ранние русские колокола, небольшие по весу, размещались либо между двумя столбами, либо между столбом и стеной храма; сверху над ними мог сооружаться навес.</a:t>
            </a:r>
          </a:p>
        </p:txBody>
      </p:sp>
      <p:pic>
        <p:nvPicPr>
          <p:cNvPr id="3" name="Рисунок 2" descr="Цивозеро.деревянная колокольня 17 века.jpg"/>
          <p:cNvPicPr>
            <a:picLocks noChangeAspect="1"/>
          </p:cNvPicPr>
          <p:nvPr/>
        </p:nvPicPr>
        <p:blipFill>
          <a:blip r:embed="rId2"/>
          <a:stretch>
            <a:fillRect/>
          </a:stretch>
        </p:blipFill>
        <p:spPr>
          <a:xfrm>
            <a:off x="1143000" y="500063"/>
            <a:ext cx="6786563" cy="4518025"/>
          </a:xfrm>
          <a:prstGeom prst="rect">
            <a:avLst/>
          </a:prstGeom>
          <a:ln w="57150">
            <a:solidFill>
              <a:schemeClr val="accent5">
                <a:lumMod val="60000"/>
                <a:lumOff val="40000"/>
              </a:schemeClr>
            </a:solidFill>
          </a:ln>
        </p:spPr>
      </p:pic>
      <p:sp>
        <p:nvSpPr>
          <p:cNvPr id="88068" name="Прямоугольник 3"/>
          <p:cNvSpPr>
            <a:spLocks noChangeArrowheads="1"/>
          </p:cNvSpPr>
          <p:nvPr/>
        </p:nvSpPr>
        <p:spPr bwMode="auto">
          <a:xfrm>
            <a:off x="4071938" y="5000625"/>
            <a:ext cx="3921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600"/>
              <a:t>Цивозеро, деревянная колокольня 17 века</a:t>
            </a:r>
          </a:p>
        </p:txBody>
      </p:sp>
    </p:spTree>
  </p:cSld>
  <p:clrMapOvr>
    <a:masterClrMapping/>
  </p:clrMapOvr>
  <p:transition spd="med">
    <p:split orient="vert"/>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Прямоугольник 1"/>
          <p:cNvSpPr>
            <a:spLocks noChangeArrowheads="1"/>
          </p:cNvSpPr>
          <p:nvPr/>
        </p:nvSpPr>
        <p:spPr bwMode="auto">
          <a:xfrm>
            <a:off x="428625" y="714375"/>
            <a:ext cx="442912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С увеличением веса колоколов и их количества они стали размещаться в многопролетном сооружении, которое располагалось уже не на земле, а на стене храма. Оригинальными постройками, свойственными лишь Древней Руси и не имеющими аналогов на Западе, были церкви "иже под колоколы".</a:t>
            </a:r>
          </a:p>
        </p:txBody>
      </p:sp>
      <p:pic>
        <p:nvPicPr>
          <p:cNvPr id="3" name="Рисунок 2" descr="Спасская церковь Благовещенского монастыря в Киржачебесстолпный, иже под колоколы храм с сомкнутым сводом..jpg"/>
          <p:cNvPicPr>
            <a:picLocks noChangeAspect="1"/>
          </p:cNvPicPr>
          <p:nvPr/>
        </p:nvPicPr>
        <p:blipFill>
          <a:blip r:embed="rId2"/>
          <a:stretch>
            <a:fillRect/>
          </a:stretch>
        </p:blipFill>
        <p:spPr>
          <a:xfrm>
            <a:off x="4984750" y="714375"/>
            <a:ext cx="3608388" cy="5429250"/>
          </a:xfrm>
          <a:prstGeom prst="rect">
            <a:avLst/>
          </a:prstGeom>
          <a:ln w="57150">
            <a:solidFill>
              <a:schemeClr val="accent5">
                <a:lumMod val="60000"/>
                <a:lumOff val="40000"/>
              </a:schemeClr>
            </a:solidFill>
          </a:ln>
        </p:spPr>
      </p:pic>
      <p:sp>
        <p:nvSpPr>
          <p:cNvPr id="89092" name="Прямоугольник 3"/>
          <p:cNvSpPr>
            <a:spLocks noChangeArrowheads="1"/>
          </p:cNvSpPr>
          <p:nvPr/>
        </p:nvSpPr>
        <p:spPr bwMode="auto">
          <a:xfrm>
            <a:off x="1500188" y="5214938"/>
            <a:ext cx="335756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sz="1600"/>
              <a:t>Спасская церковь Благовещенского монастыря в Киржаче - бесстолпный, «иже под колоколы» храм с сомкнутым сводом.</a:t>
            </a:r>
          </a:p>
        </p:txBody>
      </p:sp>
    </p:spTree>
  </p:cSld>
  <p:clrMapOvr>
    <a:masterClrMapping/>
  </p:clrMapOvr>
  <p:transition spd="med">
    <p:split orient="vert"/>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Прямоугольник 1"/>
          <p:cNvSpPr>
            <a:spLocks noChangeArrowheads="1"/>
          </p:cNvSpPr>
          <p:nvPr/>
        </p:nvSpPr>
        <p:spPr bwMode="auto">
          <a:xfrm>
            <a:off x="428625" y="571500"/>
            <a:ext cx="4214813"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Первый храм такого типа – деревянная церковь Иоанна Лествичника, возведенная в Московском Кремле в 1329 г. Наиболее ранний из сохранившихся примеров – Духовская церковь в Троице-Сергиевой лавре, выстроенная в 1476 г.</a:t>
            </a:r>
          </a:p>
        </p:txBody>
      </p:sp>
      <p:pic>
        <p:nvPicPr>
          <p:cNvPr id="3" name="Рисунок 2" descr="Духовская церковь в Троице-Сергиевой лавре.jpg"/>
          <p:cNvPicPr>
            <a:picLocks noChangeAspect="1"/>
          </p:cNvPicPr>
          <p:nvPr/>
        </p:nvPicPr>
        <p:blipFill>
          <a:blip r:embed="rId2"/>
          <a:stretch>
            <a:fillRect/>
          </a:stretch>
        </p:blipFill>
        <p:spPr>
          <a:xfrm>
            <a:off x="4786313" y="571500"/>
            <a:ext cx="3810000" cy="5686425"/>
          </a:xfrm>
          <a:prstGeom prst="rect">
            <a:avLst/>
          </a:prstGeom>
          <a:ln w="57150">
            <a:solidFill>
              <a:schemeClr val="accent5">
                <a:lumMod val="60000"/>
                <a:lumOff val="40000"/>
              </a:schemeClr>
            </a:solidFill>
          </a:ln>
        </p:spPr>
      </p:pic>
      <p:sp>
        <p:nvSpPr>
          <p:cNvPr id="90116" name="Прямоугольник 3"/>
          <p:cNvSpPr>
            <a:spLocks noChangeArrowheads="1"/>
          </p:cNvSpPr>
          <p:nvPr/>
        </p:nvSpPr>
        <p:spPr bwMode="auto">
          <a:xfrm>
            <a:off x="1928813" y="5572125"/>
            <a:ext cx="2714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sz="1600"/>
              <a:t>Духовская церковь </a:t>
            </a:r>
          </a:p>
          <a:p>
            <a:pPr algn="ctr"/>
            <a:r>
              <a:rPr lang="ru-RU" altLang="ru-RU" sz="1600"/>
              <a:t>в Троице-Сергиевой лавре</a:t>
            </a:r>
          </a:p>
        </p:txBody>
      </p:sp>
    </p:spTree>
  </p:cSld>
  <p:clrMapOvr>
    <a:masterClrMapping/>
  </p:clrMapOvr>
  <p:transition spd="med">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1"/>
          <p:cNvSpPr>
            <a:spLocks noChangeArrowheads="1"/>
          </p:cNvSpPr>
          <p:nvPr/>
        </p:nvSpPr>
        <p:spPr bwMode="auto">
          <a:xfrm>
            <a:off x="285750" y="5857875"/>
            <a:ext cx="8572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Звук колокола приветствовал победителей, встречал знатных гостей.</a:t>
            </a:r>
          </a:p>
        </p:txBody>
      </p:sp>
      <p:pic>
        <p:nvPicPr>
          <p:cNvPr id="4" name="Рисунок 3" descr="1242 Князь Александр Невский приводит пленных немецких рыцарей в Новгород.jpg"/>
          <p:cNvPicPr>
            <a:picLocks noChangeAspect="1"/>
          </p:cNvPicPr>
          <p:nvPr/>
        </p:nvPicPr>
        <p:blipFill>
          <a:blip r:embed="rId2"/>
          <a:stretch>
            <a:fillRect/>
          </a:stretch>
        </p:blipFill>
        <p:spPr>
          <a:xfrm>
            <a:off x="1357313" y="642938"/>
            <a:ext cx="6357937" cy="5189537"/>
          </a:xfrm>
          <a:prstGeom prst="rect">
            <a:avLst/>
          </a:prstGeom>
          <a:ln w="57150">
            <a:solidFill>
              <a:schemeClr val="accent5">
                <a:lumMod val="60000"/>
                <a:lumOff val="40000"/>
              </a:schemeClr>
            </a:solidFill>
          </a:ln>
        </p:spPr>
      </p:pic>
      <p:sp>
        <p:nvSpPr>
          <p:cNvPr id="8196" name="Прямоугольник 4"/>
          <p:cNvSpPr>
            <a:spLocks noChangeArrowheads="1"/>
          </p:cNvSpPr>
          <p:nvPr/>
        </p:nvSpPr>
        <p:spPr bwMode="auto">
          <a:xfrm>
            <a:off x="1785938" y="285750"/>
            <a:ext cx="6000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400"/>
              <a:t>Князь Александр Невский приводит пленных немецких рыцарей в Новгород</a:t>
            </a:r>
          </a:p>
        </p:txBody>
      </p:sp>
    </p:spTree>
  </p:cSld>
  <p:clrMapOvr>
    <a:masterClrMapping/>
  </p:clrMapOvr>
  <p:transition spd="med">
    <p:split orient="vert"/>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Прямоугольник 1"/>
          <p:cNvSpPr>
            <a:spLocks noChangeArrowheads="1"/>
          </p:cNvSpPr>
          <p:nvPr/>
        </p:nvSpPr>
        <p:spPr bwMode="auto">
          <a:xfrm>
            <a:off x="428625" y="5214938"/>
            <a:ext cx="8286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Колокола здесь размещались в вытянутых вверх нишах барабана, несущего церковную главу, и в нишах, расположенных ниже и обрамленных арками в форме традиционных русских кокошников.</a:t>
            </a:r>
          </a:p>
        </p:txBody>
      </p:sp>
      <p:pic>
        <p:nvPicPr>
          <p:cNvPr id="3" name="Рисунок 2" descr="Духовская церковь в Троице-Сергиевой лавре1.jpg"/>
          <p:cNvPicPr>
            <a:picLocks noChangeAspect="1"/>
          </p:cNvPicPr>
          <p:nvPr/>
        </p:nvPicPr>
        <p:blipFill>
          <a:blip r:embed="rId2"/>
          <a:stretch>
            <a:fillRect/>
          </a:stretch>
        </p:blipFill>
        <p:spPr>
          <a:xfrm>
            <a:off x="1071563" y="571500"/>
            <a:ext cx="6807200" cy="4530725"/>
          </a:xfrm>
          <a:prstGeom prst="rect">
            <a:avLst/>
          </a:prstGeom>
          <a:ln w="57150">
            <a:solidFill>
              <a:schemeClr val="accent5">
                <a:lumMod val="60000"/>
                <a:lumOff val="40000"/>
              </a:schemeClr>
            </a:solidFill>
          </a:ln>
        </p:spPr>
      </p:pic>
    </p:spTree>
  </p:cSld>
  <p:clrMapOvr>
    <a:masterClrMapping/>
  </p:clrMapOvr>
  <p:transition spd="med">
    <p:split orient="vert"/>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Прямоугольник 1"/>
          <p:cNvSpPr>
            <a:spLocks noChangeArrowheads="1"/>
          </p:cNvSpPr>
          <p:nvPr/>
        </p:nvSpPr>
        <p:spPr bwMode="auto">
          <a:xfrm>
            <a:off x="357188" y="500063"/>
            <a:ext cx="371475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В начале XVI века появляется новый вариант этого типа – столпообразная церковь "иже под колоколы". Точная дата его появления – 1508 г., когда на смену старому храму Иоанна Лествичника был выстроен новый, каменный – тот, что позже был прозван Иваном Великим.</a:t>
            </a:r>
          </a:p>
        </p:txBody>
      </p:sp>
      <p:pic>
        <p:nvPicPr>
          <p:cNvPr id="92163" name="Рисунок 2" descr="Храм преподобного Иоанна Лествичника и Колокольня Иван Великий.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43375" y="428625"/>
            <a:ext cx="4483100" cy="597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4" name="Прямоугольник 3"/>
          <p:cNvSpPr>
            <a:spLocks noChangeArrowheads="1"/>
          </p:cNvSpPr>
          <p:nvPr/>
        </p:nvSpPr>
        <p:spPr bwMode="auto">
          <a:xfrm>
            <a:off x="1357313" y="5500688"/>
            <a:ext cx="2714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sz="1600"/>
              <a:t>Храм преподобного Иоанна Лествичника и Колокольня «Иван Великий»</a:t>
            </a:r>
          </a:p>
        </p:txBody>
      </p:sp>
    </p:spTree>
  </p:cSld>
  <p:clrMapOvr>
    <a:masterClrMapping/>
  </p:clrMapOvr>
  <p:transition spd="med">
    <p:split orient="vert"/>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Прямоугольник 1"/>
          <p:cNvSpPr>
            <a:spLocks noChangeArrowheads="1"/>
          </p:cNvSpPr>
          <p:nvPr/>
        </p:nvSpPr>
        <p:spPr bwMode="auto">
          <a:xfrm>
            <a:off x="500063" y="928688"/>
            <a:ext cx="4572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Трехъярусный восьмигранный столп имеет на каждой грани каждого яруса по одной нише для колокола. Внутри него есть небольшая церковь, так что собственно колокольней, как полагают некоторые, назвать его нельзя.</a:t>
            </a:r>
          </a:p>
        </p:txBody>
      </p:sp>
      <p:pic>
        <p:nvPicPr>
          <p:cNvPr id="3" name="Рисунок 2" descr="Колокольня Иван Великий.jpg"/>
          <p:cNvPicPr>
            <a:picLocks noChangeAspect="1"/>
          </p:cNvPicPr>
          <p:nvPr/>
        </p:nvPicPr>
        <p:blipFill>
          <a:blip r:embed="rId2"/>
          <a:stretch>
            <a:fillRect/>
          </a:stretch>
        </p:blipFill>
        <p:spPr>
          <a:xfrm>
            <a:off x="5286375" y="428625"/>
            <a:ext cx="3235325" cy="6000750"/>
          </a:xfrm>
          <a:prstGeom prst="rect">
            <a:avLst/>
          </a:prstGeom>
          <a:ln w="57150">
            <a:solidFill>
              <a:schemeClr val="accent5">
                <a:lumMod val="60000"/>
                <a:lumOff val="40000"/>
              </a:schemeClr>
            </a:solidFill>
          </a:ln>
        </p:spPr>
      </p:pic>
      <p:sp>
        <p:nvSpPr>
          <p:cNvPr id="4" name="Стрелка влево 3">
            <a:hlinkClick r:id="rId3" action="ppaction://hlinksldjump" tooltip="К содержанию"/>
          </p:cNvPr>
          <p:cNvSpPr/>
          <p:nvPr/>
        </p:nvSpPr>
        <p:spPr>
          <a:xfrm>
            <a:off x="571472" y="5786454"/>
            <a:ext cx="1071570" cy="627508"/>
          </a:xfrm>
          <a:prstGeom prst="leftArrow">
            <a:avLst/>
          </a:prstGeom>
          <a:solidFill>
            <a:schemeClr val="accent5">
              <a:lumMod val="60000"/>
              <a:lumOff val="40000"/>
            </a:schemeClr>
          </a:solidFill>
          <a:ln>
            <a:solidFill>
              <a:srgbClr val="FFC000"/>
            </a:solid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med">
    <p:split orient="vert"/>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20" y="142852"/>
            <a:ext cx="8572560" cy="923330"/>
          </a:xfrm>
          <a:prstGeom prst="rect">
            <a:avLst/>
          </a:prstGeom>
          <a:noFill/>
          <a:effectLst>
            <a:outerShdw blurRad="50800" dist="38100" dir="5400000" algn="t" rotWithShape="0">
              <a:prstClr val="black">
                <a:alpha val="40000"/>
              </a:prstClr>
            </a:outerShdw>
          </a:effec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ru-RU"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63500" dist="63500" algn="tl">
                    <a:schemeClr val="accent1">
                      <a:lumMod val="50000"/>
                    </a:schemeClr>
                  </a:outerShdw>
                </a:effectLst>
                <a:latin typeface="+mn-lt"/>
              </a:rPr>
              <a:t>Церковные звоны</a:t>
            </a:r>
            <a:endParaRPr lang="ru-RU"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63500" dist="63500" algn="tl">
                  <a:schemeClr val="accent1">
                    <a:lumMod val="50000"/>
                  </a:schemeClr>
                </a:outerShdw>
              </a:effectLst>
              <a:latin typeface="+mn-lt"/>
            </a:endParaRPr>
          </a:p>
        </p:txBody>
      </p:sp>
      <p:sp>
        <p:nvSpPr>
          <p:cNvPr id="94211" name="Прямоугольник 3"/>
          <p:cNvSpPr>
            <a:spLocks noChangeArrowheads="1"/>
          </p:cNvSpPr>
          <p:nvPr/>
        </p:nvSpPr>
        <p:spPr bwMode="auto">
          <a:xfrm>
            <a:off x="428625" y="1285875"/>
            <a:ext cx="4643438"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Колокольный звон – неотъемлемая часть православного богослужения. Он призывает каждого обратиться от каждодневной суеты к высшему, вечному. "Отложи присно тщеты недосуги. Колокол слушай – твори в небе други", – писал поэт и переводчик конца XVII века Карион Истомин. Путешественники, посещавшие русские города в XVI-XVII веках, нередко отмечали гармоническую слаженность церковных колоколов.</a:t>
            </a:r>
          </a:p>
        </p:txBody>
      </p:sp>
      <p:pic>
        <p:nvPicPr>
          <p:cNvPr id="5" name="Рисунок 4" descr="0051.jpg"/>
          <p:cNvPicPr>
            <a:picLocks noChangeAspect="1"/>
          </p:cNvPicPr>
          <p:nvPr/>
        </p:nvPicPr>
        <p:blipFill>
          <a:blip r:embed="rId3"/>
          <a:stretch>
            <a:fillRect/>
          </a:stretch>
        </p:blipFill>
        <p:spPr>
          <a:xfrm>
            <a:off x="5286375" y="1143000"/>
            <a:ext cx="3478213" cy="5143500"/>
          </a:xfrm>
          <a:prstGeom prst="rect">
            <a:avLst/>
          </a:prstGeom>
          <a:ln w="57150">
            <a:solidFill>
              <a:schemeClr val="accent5">
                <a:lumMod val="60000"/>
                <a:lumOff val="40000"/>
              </a:schemeClr>
            </a:solidFill>
          </a:ln>
        </p:spPr>
      </p:pic>
      <p:pic>
        <p:nvPicPr>
          <p:cNvPr id="6" name="колокол.mp3">
            <a:hlinkClick r:id="" action="ppaction://media"/>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428625" y="3571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528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Прямоугольник 1"/>
          <p:cNvSpPr>
            <a:spLocks noChangeArrowheads="1"/>
          </p:cNvSpPr>
          <p:nvPr/>
        </p:nvSpPr>
        <p:spPr bwMode="auto">
          <a:xfrm>
            <a:off x="428625" y="4857750"/>
            <a:ext cx="835818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До наших дней дошли ростовские звоны —  лучший и, пожалуй, единственный пример былого гармоничного согласия колоколов. Недаром их описание в энциклопедии Брокгауза и Ефрона начинается со слов: "Совершенно особо от всех русских колоколов стоят знаменитые ростовские звоны".</a:t>
            </a:r>
          </a:p>
        </p:txBody>
      </p:sp>
      <p:pic>
        <p:nvPicPr>
          <p:cNvPr id="3" name="Рисунок 2" descr="Звонари на соборной звоннице. Ростов Великий.jpg"/>
          <p:cNvPicPr>
            <a:picLocks noChangeAspect="1"/>
          </p:cNvPicPr>
          <p:nvPr/>
        </p:nvPicPr>
        <p:blipFill>
          <a:blip r:embed="rId2"/>
          <a:stretch>
            <a:fillRect/>
          </a:stretch>
        </p:blipFill>
        <p:spPr>
          <a:xfrm>
            <a:off x="1643063" y="428625"/>
            <a:ext cx="5946775" cy="4429125"/>
          </a:xfrm>
          <a:prstGeom prst="rect">
            <a:avLst/>
          </a:prstGeom>
          <a:ln w="57150">
            <a:solidFill>
              <a:schemeClr val="accent5">
                <a:lumMod val="60000"/>
                <a:lumOff val="40000"/>
              </a:schemeClr>
            </a:solidFill>
          </a:ln>
        </p:spPr>
      </p:pic>
      <p:sp>
        <p:nvSpPr>
          <p:cNvPr id="95236" name="Прямоугольник 3"/>
          <p:cNvSpPr>
            <a:spLocks noChangeArrowheads="1"/>
          </p:cNvSpPr>
          <p:nvPr/>
        </p:nvSpPr>
        <p:spPr bwMode="auto">
          <a:xfrm>
            <a:off x="6072188" y="285750"/>
            <a:ext cx="2714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sz="1600"/>
              <a:t>Звонари на соборной звоннице. Ростов Великий</a:t>
            </a:r>
          </a:p>
        </p:txBody>
      </p:sp>
    </p:spTree>
  </p:cSld>
  <p:clrMapOvr>
    <a:masterClrMapping/>
  </p:clrMapOvr>
  <p:transition spd="med">
    <p:split orient="vert"/>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Прямоугольник 1"/>
          <p:cNvSpPr>
            <a:spLocks noChangeArrowheads="1"/>
          </p:cNvSpPr>
          <p:nvPr/>
        </p:nvSpPr>
        <p:spPr bwMode="auto">
          <a:xfrm>
            <a:off x="357188" y="714375"/>
            <a:ext cx="414337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Отсутствие мелодии в русском звоне не ограничивает его выразительности и богатства, не делает его монотонным и скучным. Один и тот же звон искусный звонарь нередко исполняет по-разному от случая к случаю, а на протяжении звона меняет его структуру, заставляя слушателей воспринимать его с неослабевающим вниманием. Недаром русский колокольный звон неоднократно сравнивали с симфонией.</a:t>
            </a:r>
          </a:p>
        </p:txBody>
      </p:sp>
      <p:pic>
        <p:nvPicPr>
          <p:cNvPr id="3" name="Рисунок 2" descr="Колокола Михайловского Киев.jpg"/>
          <p:cNvPicPr>
            <a:picLocks noChangeAspect="1"/>
          </p:cNvPicPr>
          <p:nvPr/>
        </p:nvPicPr>
        <p:blipFill>
          <a:blip r:embed="rId2"/>
          <a:stretch>
            <a:fillRect/>
          </a:stretch>
        </p:blipFill>
        <p:spPr>
          <a:xfrm>
            <a:off x="4643438" y="357188"/>
            <a:ext cx="4067175" cy="6096000"/>
          </a:xfrm>
          <a:prstGeom prst="rect">
            <a:avLst/>
          </a:prstGeom>
          <a:ln w="57150">
            <a:solidFill>
              <a:schemeClr val="accent5">
                <a:lumMod val="60000"/>
                <a:lumOff val="40000"/>
              </a:schemeClr>
            </a:solidFill>
          </a:ln>
        </p:spPr>
      </p:pic>
    </p:spTree>
  </p:cSld>
  <p:clrMapOvr>
    <a:masterClrMapping/>
  </p:clrMapOvr>
  <p:transition spd="med">
    <p:split orient="vert"/>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Прямоугольник 1"/>
          <p:cNvSpPr>
            <a:spLocks noChangeArrowheads="1"/>
          </p:cNvSpPr>
          <p:nvPr/>
        </p:nvSpPr>
        <p:spPr bwMode="auto">
          <a:xfrm>
            <a:off x="357188" y="5500688"/>
            <a:ext cx="83581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Сколько разных звонов было на Руси: звоны архиерейские и будничные; звон  великий, встречный, всполошный, красный; звон к Евангелию, звон к заутрене и многие, многие другие.</a:t>
            </a:r>
          </a:p>
        </p:txBody>
      </p:sp>
      <p:pic>
        <p:nvPicPr>
          <p:cNvPr id="3" name="Рисунок 2" descr="Красные колокола.jpg"/>
          <p:cNvPicPr>
            <a:picLocks noChangeAspect="1"/>
          </p:cNvPicPr>
          <p:nvPr/>
        </p:nvPicPr>
        <p:blipFill>
          <a:blip r:embed="rId2"/>
          <a:stretch>
            <a:fillRect/>
          </a:stretch>
        </p:blipFill>
        <p:spPr>
          <a:xfrm>
            <a:off x="928688" y="571500"/>
            <a:ext cx="7205662" cy="4857750"/>
          </a:xfrm>
          <a:prstGeom prst="rect">
            <a:avLst/>
          </a:prstGeom>
          <a:ln w="57150">
            <a:solidFill>
              <a:schemeClr val="accent5">
                <a:lumMod val="60000"/>
                <a:lumOff val="40000"/>
              </a:schemeClr>
            </a:solidFill>
          </a:ln>
        </p:spPr>
      </p:pic>
      <p:sp>
        <p:nvSpPr>
          <p:cNvPr id="97284" name="Прямоугольник 3"/>
          <p:cNvSpPr>
            <a:spLocks noChangeArrowheads="1"/>
          </p:cNvSpPr>
          <p:nvPr/>
        </p:nvSpPr>
        <p:spPr bwMode="auto">
          <a:xfrm>
            <a:off x="6286500" y="214313"/>
            <a:ext cx="17922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600"/>
              <a:t>Красные колокола</a:t>
            </a:r>
          </a:p>
        </p:txBody>
      </p:sp>
    </p:spTree>
  </p:cSld>
  <p:clrMapOvr>
    <a:masterClrMapping/>
  </p:clrMapOvr>
  <p:transition spd="med">
    <p:split orient="vert"/>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Прямоугольник 1"/>
          <p:cNvSpPr>
            <a:spLocks noChangeArrowheads="1"/>
          </p:cNvSpPr>
          <p:nvPr/>
        </p:nvSpPr>
        <p:spPr bwMode="auto">
          <a:xfrm>
            <a:off x="357188" y="4786313"/>
            <a:ext cx="835818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А сколько пословиц и поговорок сложено: «В Москве к заутрене звонили, а на Вологде звон слышали». Сколько замечательных строк на «колокольную тему» в русской поэзии и прозе: «Звездный звон – певучий, плывет, не молкнет; сонный; звон-чудо, звон-виденье, славит Бога в вышних – Рождество» (Иван  Шмелев. «Рождество»).</a:t>
            </a:r>
          </a:p>
        </p:txBody>
      </p:sp>
      <p:pic>
        <p:nvPicPr>
          <p:cNvPr id="3" name="Рисунок 2" descr="Испытания колокола.jpg"/>
          <p:cNvPicPr>
            <a:picLocks noChangeAspect="1"/>
          </p:cNvPicPr>
          <p:nvPr/>
        </p:nvPicPr>
        <p:blipFill>
          <a:blip r:embed="rId2"/>
          <a:stretch>
            <a:fillRect/>
          </a:stretch>
        </p:blipFill>
        <p:spPr>
          <a:xfrm>
            <a:off x="1595438" y="500063"/>
            <a:ext cx="5619750" cy="4214812"/>
          </a:xfrm>
          <a:prstGeom prst="rect">
            <a:avLst/>
          </a:prstGeom>
          <a:ln w="57150">
            <a:solidFill>
              <a:schemeClr val="accent5">
                <a:lumMod val="60000"/>
                <a:lumOff val="40000"/>
              </a:schemeClr>
            </a:solidFill>
          </a:ln>
        </p:spPr>
      </p:pic>
      <p:sp>
        <p:nvSpPr>
          <p:cNvPr id="98308" name="Прямоугольник 3"/>
          <p:cNvSpPr>
            <a:spLocks noChangeArrowheads="1"/>
          </p:cNvSpPr>
          <p:nvPr/>
        </p:nvSpPr>
        <p:spPr bwMode="auto">
          <a:xfrm>
            <a:off x="7215188" y="642938"/>
            <a:ext cx="128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sz="1600"/>
              <a:t>Испытания колокола</a:t>
            </a:r>
          </a:p>
        </p:txBody>
      </p:sp>
    </p:spTree>
  </p:cSld>
  <p:clrMapOvr>
    <a:masterClrMapping/>
  </p:clrMapOvr>
  <p:transition spd="med">
    <p:split orient="vert"/>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Прямоугольник 1"/>
          <p:cNvSpPr>
            <a:spLocks noChangeArrowheads="1"/>
          </p:cNvSpPr>
          <p:nvPr/>
        </p:nvSpPr>
        <p:spPr bwMode="auto">
          <a:xfrm>
            <a:off x="500063" y="4214813"/>
            <a:ext cx="828675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Многие поколения русских звонарей на протяжении столетий находили и отбирали все новые и новые музыкально-выразительные средства, развивая и обогащая свое искусство. Они совершенствовали свою исполнительскую технику, они создавали новые виды и формы звонов – звонные композиции, не похожие ни на что другое в нашем земном мире звуков. Они чтили колокола, они любили звоны. Весь наш народ чтил и любил их, ибо "нет святой Руси без звону колокольного". </a:t>
            </a:r>
          </a:p>
        </p:txBody>
      </p:sp>
      <p:pic>
        <p:nvPicPr>
          <p:cNvPr id="3" name="Рисунок 2" descr="kolokola8.jpg"/>
          <p:cNvPicPr>
            <a:picLocks noChangeAspect="1"/>
          </p:cNvPicPr>
          <p:nvPr/>
        </p:nvPicPr>
        <p:blipFill>
          <a:blip r:embed="rId2"/>
          <a:stretch>
            <a:fillRect/>
          </a:stretch>
        </p:blipFill>
        <p:spPr>
          <a:xfrm>
            <a:off x="1214438" y="428625"/>
            <a:ext cx="6700837" cy="3748088"/>
          </a:xfrm>
          <a:prstGeom prst="rect">
            <a:avLst/>
          </a:prstGeom>
          <a:ln w="57150">
            <a:solidFill>
              <a:schemeClr val="accent5">
                <a:lumMod val="60000"/>
                <a:lumOff val="40000"/>
              </a:schemeClr>
            </a:solidFill>
          </a:ln>
        </p:spPr>
      </p:pic>
    </p:spTree>
  </p:cSld>
  <p:clrMapOvr>
    <a:masterClrMapping/>
  </p:clrMapOvr>
  <p:transition spd="med">
    <p:split orient="vert"/>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Прямоугольник 1"/>
          <p:cNvSpPr>
            <a:spLocks noChangeArrowheads="1"/>
          </p:cNvSpPr>
          <p:nvPr/>
        </p:nvSpPr>
        <p:spPr bwMode="auto">
          <a:xfrm>
            <a:off x="857250" y="1143000"/>
            <a:ext cx="7572375"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000" b="1"/>
              <a:t>В соответствии с требованиями Устава и значением богослужений различают несколько видов звона:</a:t>
            </a:r>
          </a:p>
          <a:p>
            <a:pPr algn="just"/>
            <a:endParaRPr lang="ru-RU" altLang="ru-RU" sz="2000" b="1"/>
          </a:p>
          <a:p>
            <a:pPr algn="just"/>
            <a:r>
              <a:rPr lang="ru-RU" altLang="ru-RU" sz="2400" b="1">
                <a:solidFill>
                  <a:srgbClr val="FF0000"/>
                </a:solidFill>
              </a:rPr>
              <a:t>Благовест</a:t>
            </a:r>
            <a:r>
              <a:rPr lang="ru-RU" altLang="ru-RU" sz="2000" b="1"/>
              <a:t> – одиночные ритмичные удары в большой колокол.</a:t>
            </a:r>
          </a:p>
          <a:p>
            <a:pPr algn="just"/>
            <a:endParaRPr lang="ru-RU" altLang="ru-RU" sz="2000" b="1">
              <a:solidFill>
                <a:srgbClr val="FF0000"/>
              </a:solidFill>
            </a:endParaRPr>
          </a:p>
          <a:p>
            <a:pPr algn="just"/>
            <a:r>
              <a:rPr lang="ru-RU" altLang="ru-RU" sz="2400" b="1">
                <a:solidFill>
                  <a:srgbClr val="FF0000"/>
                </a:solidFill>
              </a:rPr>
              <a:t>Перезвон</a:t>
            </a:r>
            <a:r>
              <a:rPr lang="ru-RU" altLang="ru-RU" sz="2000" b="1"/>
              <a:t> - поочерёдные удары (от двух до семи в каждый колокол) от большого к малым.</a:t>
            </a:r>
          </a:p>
          <a:p>
            <a:pPr algn="just"/>
            <a:endParaRPr lang="ru-RU" altLang="ru-RU" sz="2000" b="1"/>
          </a:p>
          <a:p>
            <a:pPr algn="just"/>
            <a:r>
              <a:rPr lang="ru-RU" altLang="ru-RU" sz="2400" b="1">
                <a:solidFill>
                  <a:srgbClr val="FF0000"/>
                </a:solidFill>
              </a:rPr>
              <a:t>Трезвон</a:t>
            </a:r>
            <a:r>
              <a:rPr lang="ru-RU" altLang="ru-RU" sz="2000" b="1">
                <a:solidFill>
                  <a:srgbClr val="FF0000"/>
                </a:solidFill>
              </a:rPr>
              <a:t> -</a:t>
            </a:r>
            <a:r>
              <a:rPr lang="ru-RU" altLang="ru-RU" sz="2000"/>
              <a:t> </a:t>
            </a:r>
            <a:r>
              <a:rPr lang="ru-RU" altLang="ru-RU" sz="2000" b="1"/>
              <a:t>несколько одновременно звонящих колоколов в три приема с  паузами между ними.</a:t>
            </a:r>
          </a:p>
        </p:txBody>
      </p:sp>
      <p:sp>
        <p:nvSpPr>
          <p:cNvPr id="100355" name="TextBox 5"/>
          <p:cNvSpPr txBox="1">
            <a:spLocks noChangeArrowheads="1"/>
          </p:cNvSpPr>
          <p:nvPr/>
        </p:nvSpPr>
        <p:spPr bwMode="auto">
          <a:xfrm>
            <a:off x="2357438" y="428625"/>
            <a:ext cx="4572000" cy="461963"/>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sz="2400" b="1"/>
              <a:t>ВИДЫ  ЦЕРКОВНОГО  ЗВОНА</a:t>
            </a:r>
          </a:p>
        </p:txBody>
      </p:sp>
      <p:sp>
        <p:nvSpPr>
          <p:cNvPr id="100356" name="Прямоугольник 7"/>
          <p:cNvSpPr>
            <a:spLocks noChangeArrowheads="1"/>
          </p:cNvSpPr>
          <p:nvPr/>
        </p:nvSpPr>
        <p:spPr bwMode="auto">
          <a:xfrm>
            <a:off x="928688" y="4929188"/>
            <a:ext cx="73580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ru-RU" altLang="ru-RU" sz="2400" b="1">
                <a:solidFill>
                  <a:srgbClr val="FF0000"/>
                </a:solidFill>
              </a:rPr>
              <a:t>Перебор</a:t>
            </a:r>
            <a:r>
              <a:rPr lang="ru-RU" altLang="ru-RU" sz="2000" b="1"/>
              <a:t> - по одному удару в каждый колокол от малого к большому.</a:t>
            </a:r>
          </a:p>
        </p:txBody>
      </p:sp>
      <p:pic>
        <p:nvPicPr>
          <p:cNvPr id="12" name="Благовест Киево-Печерской лавры.mp3">
            <a:hlinkClick r:id="" action="ppaction://media"/>
          </p:cNvPr>
          <p:cNvPicPr>
            <a:picLocks noRot="1" noChangeAspect="1"/>
          </p:cNvPicPr>
          <p:nvPr>
            <a:audioFile r:link="rId1"/>
          </p:nvPr>
        </p:nvPicPr>
        <p:blipFill>
          <a:blip r:embed="rId8">
            <a:extLst>
              <a:ext uri="{28A0092B-C50C-407E-A947-70E740481C1C}">
                <a14:useLocalDpi xmlns:a14="http://schemas.microsoft.com/office/drawing/2010/main" val="0"/>
              </a:ext>
            </a:extLst>
          </a:blip>
          <a:srcRect/>
          <a:stretch>
            <a:fillRect/>
          </a:stretch>
        </p:blipFill>
        <p:spPr bwMode="auto">
          <a:xfrm>
            <a:off x="2357438" y="25717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Повседневный перезвон русский Север.mp3">
            <a:hlinkClick r:id="" action="ppaction://media"/>
          </p:cNvPr>
          <p:cNvPicPr>
            <a:picLocks noRot="1" noChangeAspect="1"/>
          </p:cNvPicPr>
          <p:nvPr>
            <a:audioFile r:link="rId2"/>
          </p:nvPr>
        </p:nvPicPr>
        <p:blipFill>
          <a:blip r:embed="rId9">
            <a:extLst>
              <a:ext uri="{28A0092B-C50C-407E-A947-70E740481C1C}">
                <a14:useLocalDpi xmlns:a14="http://schemas.microsoft.com/office/drawing/2010/main" val="0"/>
              </a:ext>
            </a:extLst>
          </a:blip>
          <a:srcRect/>
          <a:stretch>
            <a:fillRect/>
          </a:stretch>
        </p:blipFill>
        <p:spPr bwMode="auto">
          <a:xfrm>
            <a:off x="5429250" y="3500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Повседневный перезвон русский Север1.mp3">
            <a:hlinkClick r:id="" action="ppaction://media"/>
          </p:cNvPr>
          <p:cNvPicPr>
            <a:picLocks noRot="1" noChangeAspect="1"/>
          </p:cNvPicPr>
          <p:nvPr>
            <a:audioFile r:link="rId3"/>
          </p:nvPr>
        </p:nvPicPr>
        <p:blipFill>
          <a:blip r:embed="rId10">
            <a:extLst>
              <a:ext uri="{28A0092B-C50C-407E-A947-70E740481C1C}">
                <a14:useLocalDpi xmlns:a14="http://schemas.microsoft.com/office/drawing/2010/main" val="0"/>
              </a:ext>
            </a:extLst>
          </a:blip>
          <a:srcRect/>
          <a:stretch>
            <a:fillRect/>
          </a:stretch>
        </p:blipFill>
        <p:spPr bwMode="auto">
          <a:xfrm>
            <a:off x="4714875" y="3500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Праздничный трезвон КПЛ.mp3">
            <a:hlinkClick r:id="" action="ppaction://media"/>
          </p:cNvPr>
          <p:cNvPicPr>
            <a:picLocks noRot="1" noChangeAspect="1"/>
          </p:cNvPicPr>
          <p:nvPr>
            <a:audioFile r:link="rId4"/>
          </p:nvPr>
        </p:nvPicPr>
        <p:blipFill>
          <a:blip r:embed="rId11">
            <a:extLst>
              <a:ext uri="{28A0092B-C50C-407E-A947-70E740481C1C}">
                <a14:useLocalDpi xmlns:a14="http://schemas.microsoft.com/office/drawing/2010/main" val="0"/>
              </a:ext>
            </a:extLst>
          </a:blip>
          <a:srcRect/>
          <a:stretch>
            <a:fillRect/>
          </a:stretch>
        </p:blipFill>
        <p:spPr bwMode="auto">
          <a:xfrm>
            <a:off x="5214938" y="45005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Трезвон с перебором.mp3">
            <a:hlinkClick r:id="" action="ppaction://media"/>
          </p:cNvPr>
          <p:cNvPicPr>
            <a:picLocks noRot="1" noChangeAspect="1"/>
          </p:cNvPicPr>
          <p:nvPr>
            <a:audioFile r:link="rId5"/>
          </p:nvPr>
        </p:nvPicPr>
        <p:blipFill>
          <a:blip r:embed="rId12">
            <a:extLst>
              <a:ext uri="{28A0092B-C50C-407E-A947-70E740481C1C}">
                <a14:useLocalDpi xmlns:a14="http://schemas.microsoft.com/office/drawing/2010/main" val="0"/>
              </a:ext>
            </a:extLst>
          </a:blip>
          <a:srcRect/>
          <a:stretch>
            <a:fillRect/>
          </a:stretch>
        </p:blipFill>
        <p:spPr bwMode="auto">
          <a:xfrm>
            <a:off x="2500313" y="55006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orient="vert"/>
  </p:transition>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seq concurrent="1" nextAc="seek">
              <p:cTn id="3" restart="whenNotActive" fill="hold" evtFilter="cancelBubble" nodeType="interactiveSeq">
                <p:stCondLst>
                  <p:cond evt="onClick" delay="0">
                    <p:tgtEl>
                      <p:spTgt spid="13"/>
                    </p:tgtEl>
                  </p:cond>
                </p:stCondLst>
                <p:endSync evt="end" delay="0">
                  <p:rtn val="all"/>
                </p:endSync>
                <p:childTnLst>
                  <p:par>
                    <p:cTn id="4" fill="hold" nodeType="clickPar">
                      <p:stCondLst>
                        <p:cond delay="0"/>
                      </p:stCondLst>
                      <p:childTnLst>
                        <p:par>
                          <p:cTn id="5" fill="hold" nodeType="withGroup">
                            <p:stCondLst>
                              <p:cond delay="0"/>
                            </p:stCondLst>
                            <p:childTnLst>
                              <p:par>
                                <p:cTn id="6" presetID="1" presetClass="mediacall" presetSubtype="0" fill="hold" nodeType="clickEffect">
                                  <p:stCondLst>
                                    <p:cond delay="0"/>
                                  </p:stCondLst>
                                  <p:childTnLst>
                                    <p:cmd type="call" cmd="playFrom(0.0)">
                                      <p:cBhvr>
                                        <p:cTn id="7" dur="14219" fill="hold"/>
                                        <p:tgtEl>
                                          <p:spTgt spid="13"/>
                                        </p:tgtEl>
                                      </p:cBhvr>
                                    </p:cmd>
                                  </p:childTnLst>
                                </p:cTn>
                              </p:par>
                            </p:childTnLst>
                          </p:cTn>
                        </p:par>
                      </p:childTnLst>
                    </p:cTn>
                  </p:par>
                </p:childTnLst>
              </p:cTn>
              <p:nextCondLst>
                <p:cond evt="onClick" delay="0">
                  <p:tgtEl>
                    <p:spTgt spid="13"/>
                  </p:tgtEl>
                </p:cond>
              </p:nextCondLst>
            </p:seq>
            <p:audio>
              <p:cMediaNode>
                <p:cTn id="8"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9" restart="whenNotActive" fill="hold" evtFilter="cancelBubble" nodeType="interactiveSeq">
                <p:stCondLst>
                  <p:cond evt="onClick" delay="0">
                    <p:tgtEl>
                      <p:spTgt spid="14"/>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 presetClass="mediacall" presetSubtype="0" fill="hold" nodeType="clickEffect">
                                  <p:stCondLst>
                                    <p:cond delay="0"/>
                                  </p:stCondLst>
                                  <p:childTnLst>
                                    <p:cmd type="call" cmd="playFrom(0.0)">
                                      <p:cBhvr>
                                        <p:cTn id="13" dur="9674" fill="hold"/>
                                        <p:tgtEl>
                                          <p:spTgt spid="14"/>
                                        </p:tgtEl>
                                      </p:cBhvr>
                                    </p:cmd>
                                  </p:childTnLst>
                                </p:cTn>
                              </p:par>
                            </p:childTnLst>
                          </p:cTn>
                        </p:par>
                      </p:childTnLst>
                    </p:cTn>
                  </p:par>
                </p:childTnLst>
              </p:cTn>
              <p:nextCondLst>
                <p:cond evt="onClick" delay="0">
                  <p:tgtEl>
                    <p:spTgt spid="14"/>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seq concurrent="1" nextAc="seek">
              <p:cTn id="15" restart="whenNotActive" fill="hold" evtFilter="cancelBubble" nodeType="interactiveSeq">
                <p:stCondLst>
                  <p:cond evt="onClick" delay="0">
                    <p:tgtEl>
                      <p:spTgt spid="15"/>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 presetClass="mediacall" presetSubtype="0" fill="hold" nodeType="clickEffect">
                                  <p:stCondLst>
                                    <p:cond delay="0"/>
                                  </p:stCondLst>
                                  <p:childTnLst>
                                    <p:cmd type="call" cmd="playFrom(0.0)">
                                      <p:cBhvr>
                                        <p:cTn id="19" dur="24177" fill="hold"/>
                                        <p:tgtEl>
                                          <p:spTgt spid="15"/>
                                        </p:tgtEl>
                                      </p:cBhvr>
                                    </p:cmd>
                                  </p:childTnLst>
                                </p:cTn>
                              </p:par>
                            </p:childTnLst>
                          </p:cTn>
                        </p:par>
                      </p:childTnLst>
                    </p:cTn>
                  </p:par>
                </p:childTnLst>
              </p:cTn>
              <p:nextCondLst>
                <p:cond evt="onClick" delay="0">
                  <p:tgtEl>
                    <p:spTgt spid="15"/>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seq concurrent="1" nextAc="seek">
              <p:cTn id="21" restart="whenNotActive" fill="hold" evtFilter="cancelBubble" nodeType="interactiveSeq">
                <p:stCondLst>
                  <p:cond evt="onClick" delay="0">
                    <p:tgtEl>
                      <p:spTgt spid="16"/>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mediacall" presetSubtype="0" fill="hold" nodeType="withEffect">
                                  <p:stCondLst>
                                    <p:cond delay="0"/>
                                  </p:stCondLst>
                                  <p:childTnLst>
                                    <p:cmd type="call" cmd="playFrom(0.0)">
                                      <p:cBhvr>
                                        <p:cTn id="25" dur="17223" fill="hold"/>
                                        <p:tgtEl>
                                          <p:spTgt spid="16"/>
                                        </p:tgtEl>
                                      </p:cBhvr>
                                    </p:cmd>
                                  </p:childTnLst>
                                </p:cTn>
                              </p:par>
                            </p:childTnLst>
                          </p:cTn>
                        </p:par>
                      </p:childTnLst>
                    </p:cTn>
                  </p:par>
                </p:childTnLst>
              </p:cTn>
              <p:nextCondLst>
                <p:cond evt="onClick" delay="0">
                  <p:tgtEl>
                    <p:spTgt spid="16"/>
                  </p:tgtEl>
                </p:cond>
              </p:nextCondLst>
            </p:seq>
            <p:audio>
              <p:cMediaNode>
                <p:cTn id="26"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seq concurrent="1" nextAc="seek">
              <p:cTn id="27" restart="whenNotActive" fill="hold" evtFilter="cancelBubble" nodeType="interactiveSeq">
                <p:stCondLst>
                  <p:cond evt="onClick" delay="0">
                    <p:tgtEl>
                      <p:spTgt spid="12"/>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1" presetClass="mediacall" presetSubtype="0" fill="hold" nodeType="clickEffect">
                                  <p:stCondLst>
                                    <p:cond delay="0"/>
                                  </p:stCondLst>
                                  <p:childTnLst>
                                    <p:cmd type="call" cmd="playFrom(0.0)">
                                      <p:cBhvr>
                                        <p:cTn id="31" dur="32614"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2323</TotalTime>
  <Words>5879</Words>
  <Application>Microsoft Office PowerPoint</Application>
  <PresentationFormat>Экран (4:3)</PresentationFormat>
  <Paragraphs>379</Paragraphs>
  <Slides>121</Slides>
  <Notes>25</Notes>
  <HiddenSlides>9</HiddenSlides>
  <MMClips>37</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121</vt:i4>
      </vt:variant>
    </vt:vector>
  </HeadingPairs>
  <TitlesOfParts>
    <vt:vector size="125" baseType="lpstr">
      <vt:lpstr>Calibri</vt:lpstr>
      <vt:lpstr>Arial</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1</cp:lastModifiedBy>
  <cp:revision>291</cp:revision>
  <dcterms:modified xsi:type="dcterms:W3CDTF">2020-12-09T14:45:25Z</dcterms:modified>
</cp:coreProperties>
</file>