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81" r:id="rId2"/>
    <p:sldId id="268" r:id="rId3"/>
    <p:sldId id="267" r:id="rId4"/>
    <p:sldId id="269" r:id="rId5"/>
    <p:sldId id="270" r:id="rId6"/>
    <p:sldId id="256" r:id="rId7"/>
    <p:sldId id="257" r:id="rId8"/>
    <p:sldId id="271" r:id="rId9"/>
    <p:sldId id="272" r:id="rId10"/>
    <p:sldId id="274" r:id="rId11"/>
    <p:sldId id="277" r:id="rId12"/>
    <p:sldId id="27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A7CF4-D936-4505-B8FB-7B7C6E82743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9E8F3-04C2-48C0-A2B0-1B4A45F54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73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1D496-08C3-4A0F-AD42-474BA04BC22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77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7AB6-8DA6-4184-BF3C-D0383770383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37DF-03E0-48C3-961E-64FEDE714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91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7AB6-8DA6-4184-BF3C-D0383770383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37DF-03E0-48C3-961E-64FEDE714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6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7AB6-8DA6-4184-BF3C-D0383770383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37DF-03E0-48C3-961E-64FEDE714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67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7AB6-8DA6-4184-BF3C-D0383770383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37DF-03E0-48C3-961E-64FEDE714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7AB6-8DA6-4184-BF3C-D0383770383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37DF-03E0-48C3-961E-64FEDE714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24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7AB6-8DA6-4184-BF3C-D0383770383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37DF-03E0-48C3-961E-64FEDE714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415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7AB6-8DA6-4184-BF3C-D0383770383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37DF-03E0-48C3-961E-64FEDE714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3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7AB6-8DA6-4184-BF3C-D0383770383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37DF-03E0-48C3-961E-64FEDE714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80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7AB6-8DA6-4184-BF3C-D0383770383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37DF-03E0-48C3-961E-64FEDE714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12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7AB6-8DA6-4184-BF3C-D0383770383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37DF-03E0-48C3-961E-64FEDE714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58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7AB6-8DA6-4184-BF3C-D0383770383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37DF-03E0-48C3-961E-64FEDE714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5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A7AB6-8DA6-4184-BF3C-D0383770383A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937DF-03E0-48C3-961E-64FEDE714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3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9206" y="372035"/>
            <a:ext cx="9333518" cy="1450757"/>
          </a:xfrm>
        </p:spPr>
        <p:txBody>
          <a:bodyPr/>
          <a:lstStyle/>
          <a:p>
            <a:pPr algn="ctr"/>
            <a:r>
              <a:rPr lang="ru-R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Эффективная начальная школа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346960" y="1845734"/>
            <a:ext cx="7543801" cy="439157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2178" y="2078198"/>
            <a:ext cx="11556326" cy="112969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ООП Начального общего обучения за три года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83982"/>
              </p:ext>
            </p:extLst>
          </p:nvPr>
        </p:nvGraphicFramePr>
        <p:xfrm>
          <a:off x="1452610" y="3769089"/>
          <a:ext cx="9509702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499">
                  <a:extLst>
                    <a:ext uri="{9D8B030D-6E8A-4147-A177-3AD203B41FA5}">
                      <a16:colId xmlns:a16="http://schemas.microsoft.com/office/drawing/2014/main" val="237743836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60592477"/>
                    </a:ext>
                  </a:extLst>
                </a:gridCol>
                <a:gridCol w="1599088">
                  <a:extLst>
                    <a:ext uri="{9D8B030D-6E8A-4147-A177-3AD203B41FA5}">
                      <a16:colId xmlns:a16="http://schemas.microsoft.com/office/drawing/2014/main" val="20773428"/>
                    </a:ext>
                  </a:extLst>
                </a:gridCol>
                <a:gridCol w="1358529">
                  <a:extLst>
                    <a:ext uri="{9D8B030D-6E8A-4147-A177-3AD203B41FA5}">
                      <a16:colId xmlns:a16="http://schemas.microsoft.com/office/drawing/2014/main" val="4071460507"/>
                    </a:ext>
                  </a:extLst>
                </a:gridCol>
                <a:gridCol w="1451044">
                  <a:extLst>
                    <a:ext uri="{9D8B030D-6E8A-4147-A177-3AD203B41FA5}">
                      <a16:colId xmlns:a16="http://schemas.microsoft.com/office/drawing/2014/main" val="2064277861"/>
                    </a:ext>
                  </a:extLst>
                </a:gridCol>
                <a:gridCol w="1266013">
                  <a:extLst>
                    <a:ext uri="{9D8B030D-6E8A-4147-A177-3AD203B41FA5}">
                      <a16:colId xmlns:a16="http://schemas.microsoft.com/office/drawing/2014/main" val="1775380935"/>
                    </a:ext>
                  </a:extLst>
                </a:gridCol>
                <a:gridCol w="1358529">
                  <a:extLst>
                    <a:ext uri="{9D8B030D-6E8A-4147-A177-3AD203B41FA5}">
                      <a16:colId xmlns:a16="http://schemas.microsoft.com/office/drawing/2014/main" val="703770024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модель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9168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Первое полугодие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Второе полугодие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Первое полугодие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Второе полугодие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Первое полугодие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Второе полугодие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35089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первого класса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второго класса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третьего класса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четвертого класса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175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8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91697" y="446606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прикладной математики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9201" y="1326670"/>
            <a:ext cx="1091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r>
              <a:rPr lang="ru-RU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элементами геометрии</a:t>
            </a:r>
            <a:endParaRPr lang="ru-RU" sz="2800" b="1" u="sng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sun6-20.userapi.com/impg/eokI5Q5vGbGrHIbYSRFgR3SjS5YYBtojHjNfYw/vyldUZf1YlM.jpg?size=1005x651&amp;quality=96&amp;sign=ca7cb554ff8fb72a9518b624d7fd1126&amp;c_uniq_tag=K9bbbhrX7NpYRwwpOwiNT24jTzXMdgw_ewAA-H9iW-M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81" y="2534318"/>
            <a:ext cx="4978137" cy="322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634697" y="198201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Практические работы по программе «Математика с элементами геометрии» представляют собой следующие виды работ:</a:t>
            </a:r>
            <a:endParaRPr lang="ru-RU" sz="1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расширение геометрических знаний через сказки и рассказы, просмотры мультфильмов;</a:t>
            </a:r>
            <a:endParaRPr lang="ru-RU" sz="1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практические работы по использованию геометрических фигур и их свойств для получения реальных продуктов;</a:t>
            </a:r>
            <a:endParaRPr lang="ru-RU" sz="1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использование геометрического материала для решения проблемных ситуаций.  </a:t>
            </a:r>
            <a:endParaRPr lang="ru-RU" sz="1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Практические работы сопровождают все разделы программы.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86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6017" y="175003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прикладной математики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514155" y="1748588"/>
            <a:ext cx="579397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в открытиях</a:t>
            </a:r>
            <a:endParaRPr lang="ru-RU" u="sng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на познавательное развитие детей,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развитие критического мышления, умение строить взаимосвязи, способности открывать новое и развитие потребности в открытии новых знаний.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542" y="1859449"/>
            <a:ext cx="4456791" cy="430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0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09804" y="455660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прикладной математики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4446" y="1617757"/>
            <a:ext cx="48533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в открытиях</a:t>
            </a:r>
            <a:endParaRPr lang="ru-RU" sz="2800" b="1" u="sng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16" y="2682176"/>
            <a:ext cx="5178428" cy="29128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739895" y="2033989"/>
            <a:ext cx="5893807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основана на принципах деятельностного подхода, что отражается в практической направленности программы, использованию групповых форм работы на уроках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Практические работы по программе «Математика в открытиях» представляют собой следующие виды работ: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математические открытия через сказки и рассказы;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практические работы по превращению разных фигур;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открытия через решение и доказательство реальной проблемы.  </a:t>
            </a:r>
            <a:endParaRPr lang="ru-RU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17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38260" y="-44424"/>
            <a:ext cx="9333518" cy="1450757"/>
          </a:xfrm>
        </p:spPr>
        <p:txBody>
          <a:bodyPr/>
          <a:lstStyle/>
          <a:p>
            <a:pPr algn="ctr"/>
            <a:r>
              <a:rPr lang="ru-R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Эффективная начальная </a:t>
            </a:r>
            <a:r>
              <a:rPr lang="ru-RU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ЭНШ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346960" y="1845734"/>
            <a:ext cx="7543801" cy="439157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965171" y="1406333"/>
            <a:ext cx="4413243" cy="140009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/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Эффективное и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интенсивное обучение 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3 года в начальной  школе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14400" y="1737363"/>
            <a:ext cx="3022676" cy="169838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588" algn="ctr">
              <a:spcBef>
                <a:spcPts val="641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остижение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,5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30531" y="4066767"/>
            <a:ext cx="2998227" cy="143625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 индивидуальному  учебному плану</a:t>
            </a:r>
          </a:p>
          <a:p>
            <a:pPr algn="ctr"/>
            <a:endParaRPr lang="ru-RU" sz="12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0575" y="1737363"/>
            <a:ext cx="3424843" cy="1767837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(ДО+НО) КАЧЕСТВЕННАЯ подготовка детей в  дошкольной  организации к обучению в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406820" y="4140167"/>
            <a:ext cx="3099867" cy="136285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 высокой  степенью мотивации к обучению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14058" y="4919240"/>
            <a:ext cx="3581923" cy="142596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Ускоренное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сопровождается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диагностикой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444" y="2914319"/>
            <a:ext cx="1438656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альтернативный процесс 6"/>
          <p:cNvSpPr/>
          <p:nvPr/>
        </p:nvSpPr>
        <p:spPr>
          <a:xfrm>
            <a:off x="1310697" y="883042"/>
            <a:ext cx="9407419" cy="1768931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ММНШ (Муниципальная модель начальной школы)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2767" y="3527298"/>
            <a:ext cx="11556326" cy="222578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занятия по математике и окружающему миру</a:t>
            </a:r>
          </a:p>
          <a:p>
            <a:pPr algn="ctr"/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(краткосрочные образовательные практики)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60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71963" y="388938"/>
            <a:ext cx="7920037" cy="1444625"/>
          </a:xfrm>
        </p:spPr>
        <p:txBody>
          <a:bodyPr>
            <a:norm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ru-RU" sz="3300" b="1" dirty="0">
                <a:solidFill>
                  <a:prstClr val="black"/>
                </a:solidFill>
                <a:ea typeface="+mn-ea"/>
                <a:cs typeface="+mn-cs"/>
              </a:rPr>
              <a:t>       </a:t>
            </a:r>
            <a:r>
              <a:rPr lang="ru-RU" sz="3600" b="1" dirty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37500" y="4867275"/>
            <a:ext cx="2286000" cy="11239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900" b="1" dirty="0">
                <a:solidFill>
                  <a:prstClr val="black"/>
                </a:solidFill>
                <a:latin typeface="Times New Roman"/>
                <a:ea typeface="+mj-ea"/>
                <a:cs typeface="+mj-cs"/>
              </a:rPr>
              <a:t/>
            </a:r>
            <a:br>
              <a:rPr lang="ru-RU" sz="4900" b="1" dirty="0">
                <a:solidFill>
                  <a:prstClr val="black"/>
                </a:solidFill>
                <a:latin typeface="Times New Roman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171701" y="283756"/>
            <a:ext cx="5765800" cy="194421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модель начальной школы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УМК «Школа России»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8617471" y="5418893"/>
            <a:ext cx="2279832" cy="1334712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в  открытиях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9292633" y="3831177"/>
            <a:ext cx="2262057" cy="1267196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элементами геометрии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9424657" y="1957673"/>
            <a:ext cx="2454230" cy="1326677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математика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8753273" y="507454"/>
            <a:ext cx="2279832" cy="1184589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4418091" y="2642608"/>
            <a:ext cx="2830037" cy="1357817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+ направления прикладной математики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6528048" y="1497939"/>
            <a:ext cx="2211054" cy="1715037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13" idx="1"/>
          </p:cNvCxnSpPr>
          <p:nvPr/>
        </p:nvCxnSpPr>
        <p:spPr>
          <a:xfrm flipV="1">
            <a:off x="7248128" y="2621012"/>
            <a:ext cx="2176529" cy="34281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6" idx="3"/>
            <a:endCxn id="12" idx="1"/>
          </p:cNvCxnSpPr>
          <p:nvPr/>
        </p:nvCxnSpPr>
        <p:spPr>
          <a:xfrm>
            <a:off x="7248128" y="3321517"/>
            <a:ext cx="2044505" cy="114325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766604" y="2908970"/>
            <a:ext cx="1972498" cy="274232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17" y="1549051"/>
            <a:ext cx="1438656" cy="1801368"/>
          </a:xfrm>
          <a:prstGeom prst="rect">
            <a:avLst/>
          </a:prstGeom>
        </p:spPr>
      </p:pic>
      <p:sp>
        <p:nvSpPr>
          <p:cNvPr id="22" name="Блок-схема: альтернативный процесс 21"/>
          <p:cNvSpPr/>
          <p:nvPr/>
        </p:nvSpPr>
        <p:spPr>
          <a:xfrm>
            <a:off x="990345" y="4656513"/>
            <a:ext cx="6393624" cy="1334712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lvl="0" algn="ctr"/>
            <a:r>
              <a:rPr lang="ru-RU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Краткосрочные образовательные программы (</a:t>
            </a:r>
            <a:r>
              <a:rPr lang="ru-RU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КОПы</a:t>
            </a:r>
            <a:r>
              <a:rPr lang="ru-RU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«Чудеса в ладошке», « </a:t>
            </a:r>
            <a:r>
              <a:rPr lang="ru-RU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Логоритмика</a:t>
            </a:r>
            <a:r>
              <a:rPr lang="ru-RU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 Йога для малышей», « Шашки», « В книжном царстве», « Подвижные игры народов </a:t>
            </a:r>
            <a:r>
              <a:rPr lang="ru-RU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Прикамья</a:t>
            </a:r>
            <a:r>
              <a:rPr lang="ru-RU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«Мой край»,  «Акварелька»</a:t>
            </a:r>
          </a:p>
          <a:p>
            <a:pPr algn="ctr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3516923" y="2189285"/>
            <a:ext cx="448835" cy="2467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38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896" y="153909"/>
            <a:ext cx="1171993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+ направления прикладной математики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0703" y="1651488"/>
            <a:ext cx="111406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красоту математики через практическую деятельность, а также исследовать мир через уникальные математические представления.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98" y="2831197"/>
            <a:ext cx="4008546" cy="363038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347754" y="3417626"/>
            <a:ext cx="6096000" cy="2174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Практические задания приближены к реальной жизни, что позволяет решать конкретные задачи. </a:t>
            </a:r>
            <a:endParaRPr lang="ru-RU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161" y="27259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прикладной математики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1961" y="1139515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математика</a:t>
            </a:r>
            <a:endParaRPr lang="ru-RU" sz="2800" b="1" u="sng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2649" y="1909352"/>
            <a:ext cx="613247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800"/>
              </a:spcAft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Практические работы по программе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представляют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собой следующие виды работ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450215" algn="just">
              <a:spcAft>
                <a:spcPts val="800"/>
              </a:spcAft>
            </a:pPr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defTabSz="715963">
              <a:spcAft>
                <a:spcPts val="80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Решение готовых и составление своих задач, связанных с реальными ситуациями в жизни школьников: о животных, о своем хобби и т.д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800"/>
              </a:spcAft>
            </a:pP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defTabSz="625475">
              <a:spcAft>
                <a:spcPts val="800"/>
              </a:spcAft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Практические работы по работе с числами и геометрическими понятиями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indent="450215" algn="just">
              <a:spcAft>
                <a:spcPts val="800"/>
              </a:spcAft>
            </a:pP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defTabSz="625475">
              <a:spcAft>
                <a:spcPts val="800"/>
              </a:spcAft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Творческие задания с использованием литературных героев и героев мультфильмов и т.д.</a:t>
            </a:r>
            <a:endParaRPr lang="ru-RU" sz="20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366" y="3155059"/>
            <a:ext cx="5516955" cy="304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6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54659" y="347018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прикладной математики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18181" y="1599650"/>
            <a:ext cx="44547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Математика и </a:t>
            </a:r>
            <a:r>
              <a:rPr lang="ru-RU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экономика</a:t>
            </a:r>
            <a:endParaRPr lang="ru-RU" sz="2800" u="sng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64923" y="2585122"/>
            <a:ext cx="67514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Программа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носит практико-ориентированный характер. Это обеспечивает лучшее усвоение материала, так же преемственность с уровнем дошкольного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образования.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03546" y="4413736"/>
            <a:ext cx="6867196" cy="2068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Практические работы по программе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представляют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собой следующие виды работ: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демонстрации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объяснение, самостоятельная работа, ролевые и деловые игры в рамках экономических понятий.</a:t>
            </a:r>
            <a:endParaRPr lang="ru-RU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60" y="2690445"/>
            <a:ext cx="4050286" cy="291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7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17826" y="1875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прикладной математики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68203" y="980877"/>
            <a:ext cx="49630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Математика и </a:t>
            </a:r>
            <a:r>
              <a:rPr lang="ru-RU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экономика</a:t>
            </a:r>
            <a:endParaRPr lang="ru-RU" sz="2800" u="sng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0093" y="1719728"/>
            <a:ext cx="6096000" cy="494814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ходе реализации практических работ учащиеся овладеют навыками использования полученных математических знаний и умений в игровых ситуациях на экономическом содержании. 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Каждая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четверть заканчивается большим мероприятием (событием), на котором в интересной для детей форме подводятся итоги практико-ориентированной деятельности детей по реализации системы практических работ экономической направленности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Успешность освоения программы будет определяться уровнем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сформированности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компетенций в области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экономики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раннего возраста.</a:t>
            </a:r>
            <a:endParaRPr lang="ru-RU" sz="1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001" y="1888287"/>
            <a:ext cx="4702636" cy="470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39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прикладной математики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3619" y="1665780"/>
            <a:ext cx="646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r>
              <a:rPr lang="ru-RU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элементами геометрии</a:t>
            </a:r>
            <a:endParaRPr lang="ru-RU" sz="2800" b="1" u="sng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sun9-66.userapi.com/impg/iLIqbCg0sy8ht3xmPeQ_NpLQQeO2ZDxbf1oZlQ/wHZO96fx9SE.jpg?size=1040x720&amp;quality=96&amp;sign=1fcc66333144f724de313522d03eebd2&amp;c_uniq_tag=4upguSv_3kTYo4VSw7odSsvA_M1UYUVA2YB8cTOa3mI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777" y="2766910"/>
            <a:ext cx="4714670" cy="326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63544" y="2772258"/>
            <a:ext cx="6096000" cy="281295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Целью реализации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практических работ «Математика с элементами геометрии» является развитие творческого мышления, пространственного воображения учащихся в ходе выполнения практических заданий на основе геометрического содержания курса математики.</a:t>
            </a:r>
            <a:endParaRPr lang="ru-RU" sz="1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8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553</TotalTime>
  <Words>540</Words>
  <Application>Microsoft Office PowerPoint</Application>
  <PresentationFormat>Широкоэкранный</PresentationFormat>
  <Paragraphs>99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Эффективная начальная школа</vt:lpstr>
      <vt:lpstr>Эффективная начальная школа ЭНШ</vt:lpstr>
      <vt:lpstr>Презентация PowerPoint</vt:lpstr>
      <vt:lpstr>        </vt:lpstr>
      <vt:lpstr> Математика + направления прикладной математики </vt:lpstr>
      <vt:lpstr>Направления прикладной математики </vt:lpstr>
      <vt:lpstr>Направления прикладной математики </vt:lpstr>
      <vt:lpstr>Направления прикладной математики </vt:lpstr>
      <vt:lpstr>Направления прикладной математики </vt:lpstr>
      <vt:lpstr>Направления прикладной математики </vt:lpstr>
      <vt:lpstr>Направления прикладной математики</vt:lpstr>
      <vt:lpstr>Направления прикладной математики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Администрация</cp:lastModifiedBy>
  <cp:revision>38</cp:revision>
  <cp:lastPrinted>2023-03-27T11:53:05Z</cp:lastPrinted>
  <dcterms:created xsi:type="dcterms:W3CDTF">2023-03-15T18:50:50Z</dcterms:created>
  <dcterms:modified xsi:type="dcterms:W3CDTF">2024-03-06T11:04:05Z</dcterms:modified>
</cp:coreProperties>
</file>