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8" r:id="rId16"/>
    <p:sldId id="279" r:id="rId17"/>
    <p:sldId id="28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3a370b2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d3a370b2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5bc2c782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5bc2c782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5bc2c782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5bc2c782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5bc2c782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5bc2c782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5bc2c782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5bc2c782e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3a27cfa77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3a27cfa77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3a27cfa77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3a27cfa77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3a27cfa77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3a27cfa77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5bc2c78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5bc2c78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3a27cfa77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3a27cfa77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125d31227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125d31227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125d31227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125d31227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3a27cfa77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3a27cfa77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5bc2c782e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5bc2c782e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5bc2c782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5bc2c782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5bc2c782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5bc2c782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5bc2c782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5bc2c782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 b="0">
                <a:solidFill>
                  <a:srgbClr val="26262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23850" rtl="0">
              <a:spcBef>
                <a:spcPts val="900"/>
              </a:spcBef>
              <a:spcAft>
                <a:spcPts val="0"/>
              </a:spcAft>
              <a:buSzPts val="1500"/>
              <a:buChar char=" "/>
              <a:defRPr/>
            </a:lvl1pPr>
            <a:lvl2pPr marL="914400" lvl="1" indent="-317500" rtl="0"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3pPr>
            <a:lvl4pPr marL="1828800" lvl="3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4pPr>
            <a:lvl5pPr marL="2286000" lvl="4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5pPr>
            <a:lvl6pPr marL="2743200" lvl="5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6pPr>
            <a:lvl7pPr marL="3200400" lvl="6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7pPr>
            <a:lvl8pPr marL="3657600" lvl="7" indent="-298450" rtl="0">
              <a:spcBef>
                <a:spcPts val="300"/>
              </a:spcBef>
              <a:spcAft>
                <a:spcPts val="0"/>
              </a:spcAft>
              <a:buSzPts val="1100"/>
              <a:buChar char="◦"/>
              <a:defRPr/>
            </a:lvl8pPr>
            <a:lvl9pPr marL="4114800" lvl="8" indent="-298450" rtl="0">
              <a:spcBef>
                <a:spcPts val="300"/>
              </a:spcBef>
              <a:spcAft>
                <a:spcPts val="300"/>
              </a:spcAft>
              <a:buSzPts val="1100"/>
              <a:buChar char="◦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2296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63440" y="1384539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sz="15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600450" y="548640"/>
            <a:ext cx="48693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349134" y="4844839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600450" y="4844839"/>
            <a:ext cx="3486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sz="2700" b="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1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900" tIns="342900" rIns="0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22960" y="4430267"/>
            <a:ext cx="7584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3086160" y="-878900"/>
            <a:ext cx="30174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5370451" y="1484384"/>
            <a:ext cx="4318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1369875" y="-430217"/>
            <a:ext cx="4318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0" rIns="34275" bIns="0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sz="1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0" y="4844839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4844839"/>
            <a:ext cx="3617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3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36966" cy="3284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65095" y="747067"/>
            <a:ext cx="479200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Тревожный </a:t>
            </a:r>
            <a:r>
              <a:rPr lang="ru-RU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родитель - </a:t>
            </a:r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тревожный ребенок. </a:t>
            </a:r>
          </a:p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Как </a:t>
            </a:r>
            <a:r>
              <a:rPr lang="ru-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снять напряжение в  адаптационный период.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4184" y="4251842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900"/>
              </a:spcBef>
              <a:buClr>
                <a:srgbClr val="E48312"/>
              </a:buClr>
              <a:buSzPts val="1800"/>
            </a:pPr>
            <a:r>
              <a:rPr lang="ru-RU" b="1" dirty="0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педагог-психолог </a:t>
            </a:r>
            <a:r>
              <a:rPr lang="ru-RU" b="1" dirty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МАОУ “СОШ </a:t>
            </a:r>
            <a:r>
              <a:rPr lang="ru-RU" b="1" dirty="0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№ 55</a:t>
            </a:r>
            <a:r>
              <a:rPr lang="ru-RU" b="1" dirty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” </a:t>
            </a:r>
            <a:r>
              <a:rPr lang="ru-RU" b="1" dirty="0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г. Перми </a:t>
            </a:r>
            <a:r>
              <a:rPr lang="ru-RU" b="1" dirty="0" err="1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Леушина</a:t>
            </a:r>
            <a:r>
              <a:rPr lang="ru-RU" b="1" dirty="0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b="1" dirty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Елена </a:t>
            </a:r>
            <a:r>
              <a:rPr lang="ru-RU" b="1" dirty="0" smtClean="0">
                <a:solidFill>
                  <a:srgbClr val="86564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Викторовна </a:t>
            </a:r>
            <a:endParaRPr lang="ru-RU" b="1" dirty="0">
              <a:solidFill>
                <a:srgbClr val="86564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515190" y="401302"/>
            <a:ext cx="8123584" cy="1431226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Личностная и мотивационная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готовность 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790647" y="1729400"/>
            <a:ext cx="7658960" cy="28395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3810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Отношение ребенка к школе, к учебной деятельности, к учителю, к самому себе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Мотивация на учебную деятельность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Принятие новой социальной позиции школьника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Принятие новых форм общения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373576" y="280021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Эмоционально-волевая готовность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744837" y="1472048"/>
            <a:ext cx="8520600" cy="30489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поставить цель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принять решение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наметить план действий и исполнить его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проявить усилия в случае препятствия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оценить результат своего действия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0005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Способность управлять своим поведением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366702" y="300646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Готовность к школе</a:t>
            </a:r>
            <a:endParaRPr sz="44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1"/>
          </p:nvPr>
        </p:nvSpPr>
        <p:spPr>
          <a:xfrm>
            <a:off x="756859" y="1748958"/>
            <a:ext cx="5293306" cy="27630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Быть готовым к школе – не значит уметь читать, писать и считать. 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Быть готовым к школе – значит быть готовым всему этому научиться.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                                     Венгер </a:t>
            </a: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Л.А.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653" y="2241311"/>
            <a:ext cx="3157896" cy="250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219160" y="257520"/>
            <a:ext cx="8772939" cy="1053034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Рекомендации для родителей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в период адаптации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59398" y="1610084"/>
            <a:ext cx="7487080" cy="33027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51435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4000"/>
              <a:buAutoNum type="arabicPeriod"/>
            </a:pP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Самое </a:t>
            </a: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главное, что вы можете подарить своему ребенку- это ваше внимание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74000"/>
              <a:buFont typeface="Calibri"/>
              <a:buAutoNum type="arabicPeriod"/>
            </a:pPr>
            <a:r>
              <a:rPr lang="ru-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Ваше </a:t>
            </a: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положительное отношение к школе и учителям упростит ребенку период </a:t>
            </a:r>
            <a:r>
              <a:rPr lang="ru-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адаптации</a:t>
            </a:r>
          </a:p>
          <a:p>
            <a:pPr marL="514350" lvl="0" indent="-51435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74000"/>
              <a:buFont typeface="Calibri"/>
              <a:buAutoNum type="arabicPeriod"/>
            </a:pP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Ваше спокойное отношение к школьным заботам и школьной жизни очень поможет ребенку</a:t>
            </a:r>
            <a:r>
              <a:rPr lang="ru-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SzPct val="74000"/>
              <a:buFont typeface="Calibri"/>
              <a:buAutoNum type="arabicPeriod"/>
            </a:pP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Помогите ребенку установить отношения со сверстниками и чувствовать себя уверенно.</a:t>
            </a:r>
          </a:p>
          <a:p>
            <a:pPr marL="514350" lvl="0" indent="-514350" algn="just">
              <a:lnSpc>
                <a:spcPct val="100000"/>
              </a:lnSpc>
              <a:spcBef>
                <a:spcPts val="0"/>
              </a:spcBef>
              <a:buFont typeface="Calibri"/>
              <a:buAutoNum type="arabicPeriod"/>
            </a:pPr>
            <a:endParaRPr lang="ru-RU" sz="2400" dirty="0"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Font typeface="Calibri"/>
              <a:buAutoNum type="arabicPeriod"/>
            </a:pPr>
            <a:endParaRPr lang="ru-RU" sz="3000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514350" lvl="0" indent="-514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3000" dirty="0">
              <a:solidFill>
                <a:srgbClr val="3A3A3A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304823" y="336784"/>
            <a:ext cx="8593761" cy="966895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 algn="ctr"/>
            <a:r>
              <a:rPr lang="ru-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Рекомендации для </a:t>
            </a:r>
            <a:r>
              <a:rPr lang="ru-RU" sz="40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родителей в </a:t>
            </a:r>
            <a:r>
              <a:rPr lang="ru-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период адаптации</a:t>
            </a:r>
            <a:endParaRPr sz="4000" dirty="0"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866274" y="1326910"/>
            <a:ext cx="7507705" cy="3152737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3000" dirty="0" smtClean="0">
                <a:solidFill>
                  <a:srgbClr val="3A3A3A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  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5</a:t>
            </a:r>
            <a:r>
              <a:rPr lang="ru" sz="30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r>
              <a:rPr lang="ru" sz="3000" dirty="0" smtClean="0">
                <a:solidFill>
                  <a:srgbClr val="3A3A3A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Помогите </a:t>
            </a: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ребенку привыкнуть к новому режиму 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жизни.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6. Для 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того, чтобы ребенок привыкал к школьным </a:t>
            </a:r>
            <a:endParaRPr lang="ru-RU" sz="2400" dirty="0" smtClean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обязанностям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у него должна появиться обязанность </a:t>
            </a:r>
            <a:endParaRPr lang="ru-RU" sz="2400" dirty="0" smtClean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домашняя.</a:t>
            </a:r>
          </a:p>
          <a:p>
            <a:pPr marL="0" lvl="0" indent="0">
              <a:buNone/>
            </a:pP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7. </a:t>
            </a: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Мудрое отношение родителей к школьным успехам </a:t>
            </a:r>
            <a:endParaRPr lang="ru-RU" sz="2400" dirty="0" smtClean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исключит </a:t>
            </a:r>
            <a:r>
              <a:rPr lang="ru-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треть возможных неприятностей ребенка.</a:t>
            </a:r>
          </a:p>
          <a:p>
            <a:pPr marL="0" indent="0">
              <a:buNone/>
            </a:pPr>
            <a:endParaRPr lang="ru-RU" sz="24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400" dirty="0"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130629" y="258275"/>
            <a:ext cx="8875867" cy="922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Не рекомендуемые фразы для общения:</a:t>
            </a:r>
            <a:r>
              <a:rPr lang="ru" b="1" dirty="0">
                <a:solidFill>
                  <a:schemeClr val="accent3"/>
                </a:solidFill>
                <a:highlight>
                  <a:srgbClr val="F4F4F4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endParaRPr b="1" dirty="0">
              <a:solidFill>
                <a:schemeClr val="accent3"/>
              </a:solidFill>
              <a:highlight>
                <a:srgbClr val="F4F4F4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dirty="0">
              <a:solidFill>
                <a:srgbClr val="3A3A3A"/>
              </a:solidFill>
              <a:highlight>
                <a:srgbClr val="F4F4F4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886899" y="1431330"/>
            <a:ext cx="7952276" cy="33027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Я тысячу раз говорил тебе, что…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Сколько раз надо повторять…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О чём ты только думаешь…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Неужели тебе трудно запомнить, что…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Ты становишься…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Ты такой же как,…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Отстань, некогда мне…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Почему Лена (Настя, Вася и т.д.) такая, а ты — нет…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title"/>
          </p:nvPr>
        </p:nvSpPr>
        <p:spPr>
          <a:xfrm>
            <a:off x="311700" y="400750"/>
            <a:ext cx="8520600" cy="707400"/>
          </a:xfrm>
          <a:prstGeom prst="rect">
            <a:avLst/>
          </a:prstGeom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chemeClr val="accent3"/>
                </a:solidFill>
                <a:highlight>
                  <a:srgbClr val="F4F4F4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Рекомендуемые фразы для общения:</a:t>
            </a:r>
            <a:endParaRPr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251" name="Google Shape;251;p37"/>
          <p:cNvSpPr txBox="1">
            <a:spLocks noGrp="1"/>
          </p:cNvSpPr>
          <p:nvPr>
            <p:ph type="body" idx="1"/>
          </p:nvPr>
        </p:nvSpPr>
        <p:spPr>
          <a:xfrm>
            <a:off x="907525" y="1548207"/>
            <a:ext cx="7979776" cy="33027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Ты у меня умный, красивый (и т.д.).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Как хорошо, что  у меня есть ты.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Ты у меня молодец.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Я тебя очень люблю.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Как хорошо ты это сделал, научи и меня этому.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Спасибо тебе, я тебе очень благодарна.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— Если бы не ты, я бы никогда с этим не справился.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1" dirty="0">
                <a:solidFill>
                  <a:schemeClr val="accent3"/>
                </a:solidFill>
                <a:highlight>
                  <a:srgbClr val="F4F4F4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300" b="1" dirty="0">
              <a:solidFill>
                <a:schemeClr val="accent3"/>
              </a:solidFill>
              <a:highlight>
                <a:srgbClr val="F4F4F4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9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52" name="Google Shape;2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543" y="1353900"/>
            <a:ext cx="2227562" cy="181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body" idx="4294967295"/>
          </p:nvPr>
        </p:nvSpPr>
        <p:spPr>
          <a:xfrm>
            <a:off x="618369" y="297477"/>
            <a:ext cx="7798904" cy="4003813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Воспитывать... самая трудная вещь. Думаешь: ну, все теперь кончилось! Не тут-то было: только начинается!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                                                 Лермонтов </a:t>
            </a:r>
            <a:r>
              <a:rPr lang="ru" sz="2400" i="1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М. Ю.</a:t>
            </a:r>
            <a:endParaRPr sz="2400" i="1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lang="ru" sz="2400" dirty="0" smtClean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Цель </a:t>
            </a: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воспитания – </a:t>
            </a:r>
            <a:r>
              <a:rPr lang="ru" sz="2400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научить</a:t>
            </a: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ru" sz="2400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наших </a:t>
            </a: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детей обходиться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без нас.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i="1" dirty="0" smtClean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                                                    Эрнст </a:t>
            </a:r>
            <a:r>
              <a:rPr lang="ru" sz="2400" i="1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Легуве</a:t>
            </a:r>
            <a:endParaRPr sz="2400" i="1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dirty="0">
              <a:solidFill>
                <a:srgbClr val="66666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9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2" name="Google Shape;2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802" y="2523195"/>
            <a:ext cx="2413190" cy="218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29835" y="343759"/>
            <a:ext cx="7543800" cy="581103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Адаптация</a:t>
            </a:r>
            <a:r>
              <a:rPr lang="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endParaRPr sz="32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738436" y="1433276"/>
            <a:ext cx="4234610" cy="3573439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к школе - это процесс физического и психологического привыкания ребенка к новым социальным условиям в рамках учебного учреждения и переход к систематическому школьному обучению</a:t>
            </a:r>
            <a:r>
              <a:rPr lang="ru-RU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26" y="1413811"/>
            <a:ext cx="3048398" cy="302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1833574" y="126245"/>
            <a:ext cx="6029100" cy="834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Тревожность</a:t>
            </a:r>
            <a:r>
              <a:rPr lang="ru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endParaRPr sz="32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866274" y="1450664"/>
            <a:ext cx="4331368" cy="3432135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Это состояние эмоционального дискомфорта, связанного с ощущением грядущей опасности и неблагополучия. </a:t>
            </a:r>
            <a:endParaRPr sz="2400" b="1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5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12" y="1650044"/>
            <a:ext cx="3365624" cy="254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385011" y="268199"/>
            <a:ext cx="9075248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Что вызывает тревогу у родителей:</a:t>
            </a: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806714" y="1340300"/>
            <a:ext cx="8520600" cy="13452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406400" algn="l" rtl="0">
              <a:spcBef>
                <a:spcPts val="90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ребенок отделяется от родителей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безопасность ребенка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отношения ребенка с учителем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8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 l="11252" t="4003" r="16753"/>
          <a:stretch/>
        </p:blipFill>
        <p:spPr>
          <a:xfrm>
            <a:off x="6476428" y="1333425"/>
            <a:ext cx="2386324" cy="175353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799837" y="2341741"/>
            <a:ext cx="6570365" cy="177245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406400" algn="l" rtl="0">
              <a:spcBef>
                <a:spcPts val="90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отношения ребенка с одноклассниками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учебная нагрузка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эмоциональная нагрузка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Char char="●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собственные негативные воспоминания, связанные со школой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437820" y="228276"/>
            <a:ext cx="8408230" cy="1006651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Как родителям справиться со своей тревогой:</a:t>
            </a:r>
            <a:endParaRPr sz="40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1134407" y="1535283"/>
            <a:ext cx="7143320" cy="3100500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Информированность помогает справиться с тревожностью.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Как и в любом другом деле, лучше предупредить появления проблемы, чем потом с большим трудом ее преодолеть. 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 начинать эту работу лучше заранее.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3000" dirty="0">
              <a:solidFill>
                <a:srgbClr val="3A3A3A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endParaRPr sz="2100" dirty="0">
              <a:solidFill>
                <a:srgbClr val="3A3A3A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66702" y="238770"/>
            <a:ext cx="82707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Школьные годы чудесные !?</a:t>
            </a:r>
            <a:endParaRPr sz="44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4269"/>
          <a:stretch/>
        </p:blipFill>
        <p:spPr>
          <a:xfrm>
            <a:off x="6618450" y="1313161"/>
            <a:ext cx="2339920" cy="172971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245249" y="1307599"/>
            <a:ext cx="6294698" cy="1823552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Поступление в школу </a:t>
            </a:r>
            <a:r>
              <a:rPr lang="ru" sz="2400" dirty="0" smtClean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- </a:t>
            </a: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это начало нового этапа в жизни ребенка, вхождение его в мир знаний, новых прав и обязанностей, сложных и разнообразных взаимоотношений со взрослыми и сверстниками.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245249" y="3248491"/>
            <a:ext cx="8623743" cy="1502413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0" lvl="0" indent="0" algn="just" rtl="0">
              <a:spcBef>
                <a:spcPts val="9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 </a:t>
            </a:r>
            <a:r>
              <a:rPr lang="ru" sz="2400" u="sng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главная задача</a:t>
            </a: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родителей совместно с педагогами – организовать обучение, чтобы ребенок с удовольствием посещал школу, познавал окружающий мир и, конечно, хорошо учился.</a:t>
            </a:r>
            <a:endParaRPr sz="2400" dirty="0">
              <a:solidFill>
                <a:schemeClr val="accent3"/>
              </a:solidFill>
              <a:highlight>
                <a:schemeClr val="lt1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346077" y="211268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Готовность к школе</a:t>
            </a:r>
            <a:endParaRPr sz="44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l="12130" t="5673" r="3338" b="37303"/>
          <a:stretch/>
        </p:blipFill>
        <p:spPr>
          <a:xfrm>
            <a:off x="5348898" y="1317146"/>
            <a:ext cx="3522936" cy="210669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782326" y="1523821"/>
            <a:ext cx="5049079" cy="2729877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36325" lvl="0" indent="-342900" algn="l" rtl="0">
              <a:spcBef>
                <a:spcPts val="900"/>
              </a:spcBef>
              <a:spcAft>
                <a:spcPts val="0"/>
              </a:spcAft>
              <a:buClr>
                <a:srgbClr val="4D5156"/>
              </a:buClr>
              <a:buSzPts val="305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Физическая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36325" lvl="0" indent="-342900" algn="l" rtl="0">
              <a:spcBef>
                <a:spcPts val="900"/>
              </a:spcBef>
              <a:spcAft>
                <a:spcPts val="0"/>
              </a:spcAft>
              <a:buClr>
                <a:srgbClr val="4D5156"/>
              </a:buClr>
              <a:buSzPts val="305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Интеллектуальная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36325" lvl="0" indent="-342900" algn="l" rtl="0">
              <a:spcBef>
                <a:spcPts val="900"/>
              </a:spcBef>
              <a:spcAft>
                <a:spcPts val="0"/>
              </a:spcAft>
              <a:buClr>
                <a:srgbClr val="4D5156"/>
              </a:buClr>
              <a:buSzPts val="305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Личностная и мотивационная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36325" lvl="0" indent="-342900" algn="l" rtl="0">
              <a:spcBef>
                <a:spcPts val="900"/>
              </a:spcBef>
              <a:spcAft>
                <a:spcPts val="0"/>
              </a:spcAft>
              <a:buClr>
                <a:srgbClr val="4D5156"/>
              </a:buClr>
              <a:buSzPts val="305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Эмоционально-волевая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429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3050" dirty="0">
              <a:solidFill>
                <a:srgbClr val="4D5156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50" dirty="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66701" y="280021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Физическая готовность</a:t>
            </a:r>
            <a:endParaRPr sz="44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721895" y="1586941"/>
            <a:ext cx="4881384" cy="2870281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4224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Хорошее состояние здоровья ребенка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224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Моторная ловкость (крупная и мелкая моторика)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42240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Состояние нервной системы</a:t>
            </a:r>
            <a:endParaRPr sz="2400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32" y="1853499"/>
            <a:ext cx="3418118" cy="2024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325450" y="245645"/>
            <a:ext cx="85206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400" b="1" dirty="0">
                <a:solidFill>
                  <a:schemeClr val="accent3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Интеллектуальная готовность </a:t>
            </a:r>
            <a:endParaRPr sz="4400" b="1" dirty="0">
              <a:solidFill>
                <a:schemeClr val="accent3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728770" y="1388533"/>
            <a:ext cx="4303868" cy="3180417"/>
          </a:xfrm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Развитие мышления, памяти, внимания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Речевое развитие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Осведомленность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3810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ü"/>
            </a:pPr>
            <a:r>
              <a:rPr lang="ru" sz="2400" dirty="0">
                <a:solidFill>
                  <a:schemeClr val="accent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Познавательный интерес</a:t>
            </a:r>
            <a:endParaRPr sz="2400" dirty="0">
              <a:solidFill>
                <a:schemeClr val="accent3"/>
              </a:solidFill>
              <a:highlight>
                <a:srgbClr val="FFFFFF"/>
              </a:highlight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24" y="1313161"/>
            <a:ext cx="3952918" cy="306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610</Words>
  <Application>Microsoft Office PowerPoint</Application>
  <PresentationFormat>Экран (16:9)</PresentationFormat>
  <Paragraphs>93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Wingdings</vt:lpstr>
      <vt:lpstr>Times New Roman</vt:lpstr>
      <vt:lpstr>Open Sans</vt:lpstr>
      <vt:lpstr>Arial</vt:lpstr>
      <vt:lpstr>Lato</vt:lpstr>
      <vt:lpstr>Ретро</vt:lpstr>
      <vt:lpstr>Презентация PowerPoint</vt:lpstr>
      <vt:lpstr>Адаптация </vt:lpstr>
      <vt:lpstr>Тревожность </vt:lpstr>
      <vt:lpstr>Что вызывает тревогу у родителей: </vt:lpstr>
      <vt:lpstr>Как родителям справиться со своей тревогой:</vt:lpstr>
      <vt:lpstr>Школьные годы чудесные !?</vt:lpstr>
      <vt:lpstr>Готовность к школе</vt:lpstr>
      <vt:lpstr>Физическая готовность</vt:lpstr>
      <vt:lpstr>Интеллектуальная готовность </vt:lpstr>
      <vt:lpstr>Личностная и мотивационная    готовность  </vt:lpstr>
      <vt:lpstr>Эмоционально-волевая готовность</vt:lpstr>
      <vt:lpstr>Готовность к школе</vt:lpstr>
      <vt:lpstr>Рекомендации для родителей  в период адаптации</vt:lpstr>
      <vt:lpstr>Рекомендации для родителей в период адаптации</vt:lpstr>
      <vt:lpstr>Не рекомендуемые фразы для общения:  </vt:lpstr>
      <vt:lpstr>Рекомендуемые фразы для общения: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Борисовна</dc:creator>
  <cp:lastModifiedBy>Администрация</cp:lastModifiedBy>
  <cp:revision>14</cp:revision>
  <dcterms:modified xsi:type="dcterms:W3CDTF">2024-03-07T04:31:00Z</dcterms:modified>
</cp:coreProperties>
</file>